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sldIdLst>
    <p:sldId id="271" r:id="rId5"/>
    <p:sldId id="272" r:id="rId6"/>
    <p:sldId id="273" r:id="rId7"/>
    <p:sldId id="274" r:id="rId8"/>
    <p:sldId id="275" r:id="rId9"/>
    <p:sldId id="318" r:id="rId10"/>
    <p:sldId id="319" r:id="rId11"/>
    <p:sldId id="320" r:id="rId12"/>
    <p:sldId id="321" r:id="rId13"/>
    <p:sldId id="322" r:id="rId14"/>
    <p:sldId id="323" r:id="rId15"/>
    <p:sldId id="324" r:id="rId16"/>
    <p:sldId id="325" r:id="rId17"/>
    <p:sldId id="326" r:id="rId18"/>
    <p:sldId id="327" r:id="rId19"/>
    <p:sldId id="328" r:id="rId20"/>
    <p:sldId id="329" r:id="rId21"/>
    <p:sldId id="290" r:id="rId22"/>
    <p:sldId id="330" r:id="rId23"/>
    <p:sldId id="331" r:id="rId24"/>
    <p:sldId id="332" r:id="rId25"/>
    <p:sldId id="333" r:id="rId26"/>
    <p:sldId id="334" r:id="rId27"/>
    <p:sldId id="335" r:id="rId28"/>
    <p:sldId id="336" r:id="rId29"/>
    <p:sldId id="337" r:id="rId30"/>
    <p:sldId id="344" r:id="rId31"/>
    <p:sldId id="345" r:id="rId32"/>
    <p:sldId id="346" r:id="rId33"/>
    <p:sldId id="338" r:id="rId34"/>
    <p:sldId id="339" r:id="rId35"/>
    <p:sldId id="340" r:id="rId36"/>
    <p:sldId id="341" r:id="rId37"/>
    <p:sldId id="342" r:id="rId38"/>
    <p:sldId id="347" r:id="rId39"/>
    <p:sldId id="348" r:id="rId40"/>
    <p:sldId id="349" r:id="rId41"/>
    <p:sldId id="343" r:id="rId42"/>
    <p:sldId id="31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80952" autoAdjust="0"/>
  </p:normalViewPr>
  <p:slideViewPr>
    <p:cSldViewPr snapToGrid="0" showGuides="1">
      <p:cViewPr varScale="1">
        <p:scale>
          <a:sx n="93" d="100"/>
          <a:sy n="93" d="100"/>
        </p:scale>
        <p:origin x="1590" y="90"/>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63BF51-933F-40B9-A73A-8830C9BCF1A2}"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FFBE5C37-5802-476D-9A8B-C735D63B6836}">
      <dgm:prSet/>
      <dgm:spPr/>
      <dgm:t>
        <a:bodyPr/>
        <a:lstStyle/>
        <a:p>
          <a:r>
            <a:rPr lang="en-US"/>
            <a:t>C</a:t>
          </a:r>
        </a:p>
      </dgm:t>
    </dgm:pt>
    <dgm:pt modelId="{15C43B8B-FF88-4B2F-AB37-751F2B8100B3}" type="parTrans" cxnId="{11A69EAB-1BB9-4F7D-99C8-2297562F1997}">
      <dgm:prSet/>
      <dgm:spPr/>
      <dgm:t>
        <a:bodyPr/>
        <a:lstStyle/>
        <a:p>
          <a:endParaRPr lang="en-US"/>
        </a:p>
      </dgm:t>
    </dgm:pt>
    <dgm:pt modelId="{2D42FAC6-2A52-4F1A-B7CA-48819CCF9892}" type="sibTrans" cxnId="{11A69EAB-1BB9-4F7D-99C8-2297562F1997}">
      <dgm:prSet/>
      <dgm:spPr/>
      <dgm:t>
        <a:bodyPr/>
        <a:lstStyle/>
        <a:p>
          <a:endParaRPr lang="en-US"/>
        </a:p>
      </dgm:t>
    </dgm:pt>
    <dgm:pt modelId="{CD88C2DE-8382-4BA0-AA9C-199F562DD216}">
      <dgm:prSet/>
      <dgm:spPr/>
      <dgm:t>
        <a:bodyPr/>
        <a:lstStyle/>
        <a:p>
          <a:r>
            <a:rPr lang="en-US"/>
            <a:t>C++</a:t>
          </a:r>
        </a:p>
      </dgm:t>
    </dgm:pt>
    <dgm:pt modelId="{3B69E495-E2AA-4005-BD0A-1C8A07365D49}" type="parTrans" cxnId="{E33BD059-1691-4463-A43A-6E6275868602}">
      <dgm:prSet/>
      <dgm:spPr/>
      <dgm:t>
        <a:bodyPr/>
        <a:lstStyle/>
        <a:p>
          <a:endParaRPr lang="en-US"/>
        </a:p>
      </dgm:t>
    </dgm:pt>
    <dgm:pt modelId="{23A8862C-D886-438B-B167-FDE3859F2616}" type="sibTrans" cxnId="{E33BD059-1691-4463-A43A-6E6275868602}">
      <dgm:prSet/>
      <dgm:spPr/>
      <dgm:t>
        <a:bodyPr/>
        <a:lstStyle/>
        <a:p>
          <a:endParaRPr lang="en-US"/>
        </a:p>
      </dgm:t>
    </dgm:pt>
    <dgm:pt modelId="{2FA7608D-6FE8-492F-8E7D-B9E02B9E6A8C}">
      <dgm:prSet/>
      <dgm:spPr/>
      <dgm:t>
        <a:bodyPr/>
        <a:lstStyle/>
        <a:p>
          <a:r>
            <a:rPr lang="en-US"/>
            <a:t>Rust</a:t>
          </a:r>
        </a:p>
      </dgm:t>
    </dgm:pt>
    <dgm:pt modelId="{6F2BA923-653C-4E38-94E0-A250A9F0129C}" type="parTrans" cxnId="{A3D5B077-435C-4A7D-A0F1-C7277FBEA422}">
      <dgm:prSet/>
      <dgm:spPr/>
      <dgm:t>
        <a:bodyPr/>
        <a:lstStyle/>
        <a:p>
          <a:endParaRPr lang="en-US"/>
        </a:p>
      </dgm:t>
    </dgm:pt>
    <dgm:pt modelId="{DBBE5452-2312-4A5D-B97F-4CFB49B54113}" type="sibTrans" cxnId="{A3D5B077-435C-4A7D-A0F1-C7277FBEA422}">
      <dgm:prSet/>
      <dgm:spPr/>
      <dgm:t>
        <a:bodyPr/>
        <a:lstStyle/>
        <a:p>
          <a:endParaRPr lang="en-US"/>
        </a:p>
      </dgm:t>
    </dgm:pt>
    <dgm:pt modelId="{B120BA7A-DA02-4837-93A8-C2C6CF261D1B}">
      <dgm:prSet/>
      <dgm:spPr/>
      <dgm:t>
        <a:bodyPr/>
        <a:lstStyle/>
        <a:p>
          <a:r>
            <a:rPr lang="en-US"/>
            <a:t>Swift</a:t>
          </a:r>
        </a:p>
      </dgm:t>
    </dgm:pt>
    <dgm:pt modelId="{D8128620-F8DF-4F4A-B4E7-62173083405F}" type="parTrans" cxnId="{7082BA14-2BF1-493E-AF56-D769138E0AA5}">
      <dgm:prSet/>
      <dgm:spPr/>
      <dgm:t>
        <a:bodyPr/>
        <a:lstStyle/>
        <a:p>
          <a:endParaRPr lang="en-US"/>
        </a:p>
      </dgm:t>
    </dgm:pt>
    <dgm:pt modelId="{E4AB2ECF-2AB5-4BAC-9CFA-B550504554EE}" type="sibTrans" cxnId="{7082BA14-2BF1-493E-AF56-D769138E0AA5}">
      <dgm:prSet/>
      <dgm:spPr/>
      <dgm:t>
        <a:bodyPr/>
        <a:lstStyle/>
        <a:p>
          <a:endParaRPr lang="en-US"/>
        </a:p>
      </dgm:t>
    </dgm:pt>
    <dgm:pt modelId="{10ADE985-0440-437C-976A-C11973BA4B2D}">
      <dgm:prSet/>
      <dgm:spPr/>
      <dgm:t>
        <a:bodyPr/>
        <a:lstStyle/>
        <a:p>
          <a:r>
            <a:rPr lang="en-US"/>
            <a:t>Go</a:t>
          </a:r>
        </a:p>
      </dgm:t>
    </dgm:pt>
    <dgm:pt modelId="{0AF6C202-8F6E-47A3-902D-0B83D7CF638D}" type="parTrans" cxnId="{F8BB4393-CADC-4BB1-86F0-89754C241AF8}">
      <dgm:prSet/>
      <dgm:spPr/>
      <dgm:t>
        <a:bodyPr/>
        <a:lstStyle/>
        <a:p>
          <a:endParaRPr lang="en-US"/>
        </a:p>
      </dgm:t>
    </dgm:pt>
    <dgm:pt modelId="{AA828A1D-D902-420C-A56F-8FE5A113B329}" type="sibTrans" cxnId="{F8BB4393-CADC-4BB1-86F0-89754C241AF8}">
      <dgm:prSet/>
      <dgm:spPr/>
      <dgm:t>
        <a:bodyPr/>
        <a:lstStyle/>
        <a:p>
          <a:endParaRPr lang="en-US"/>
        </a:p>
      </dgm:t>
    </dgm:pt>
    <dgm:pt modelId="{6BB52E06-F830-4A95-80DE-5B4292427579}">
      <dgm:prSet/>
      <dgm:spPr/>
      <dgm:t>
        <a:bodyPr/>
        <a:lstStyle/>
        <a:p>
          <a:r>
            <a:rPr lang="en-US" dirty="0"/>
            <a:t>Ruby</a:t>
          </a:r>
        </a:p>
      </dgm:t>
    </dgm:pt>
    <dgm:pt modelId="{AD700F34-A9F5-4650-A73B-A8AE8356AD24}" type="parTrans" cxnId="{BE6FA615-C351-49B4-A5E7-EFAFF401DDF2}">
      <dgm:prSet/>
      <dgm:spPr/>
      <dgm:t>
        <a:bodyPr/>
        <a:lstStyle/>
        <a:p>
          <a:endParaRPr lang="en-US"/>
        </a:p>
      </dgm:t>
    </dgm:pt>
    <dgm:pt modelId="{24736949-5C7B-43BA-8E3F-A34EB4D64173}" type="sibTrans" cxnId="{BE6FA615-C351-49B4-A5E7-EFAFF401DDF2}">
      <dgm:prSet/>
      <dgm:spPr/>
      <dgm:t>
        <a:bodyPr/>
        <a:lstStyle/>
        <a:p>
          <a:endParaRPr lang="en-US"/>
        </a:p>
      </dgm:t>
    </dgm:pt>
    <dgm:pt modelId="{8A782241-01BA-4F9A-87F8-72565CAB57D7}">
      <dgm:prSet/>
      <dgm:spPr/>
      <dgm:t>
        <a:bodyPr/>
        <a:lstStyle/>
        <a:p>
          <a:r>
            <a:rPr lang="en-US" dirty="0"/>
            <a:t>Dart</a:t>
          </a:r>
        </a:p>
      </dgm:t>
    </dgm:pt>
    <dgm:pt modelId="{15499E37-122E-4235-B38B-210078114CD7}" type="parTrans" cxnId="{C8F839CE-EA29-4AD9-B129-01BA502B9838}">
      <dgm:prSet/>
      <dgm:spPr/>
      <dgm:t>
        <a:bodyPr/>
        <a:lstStyle/>
        <a:p>
          <a:endParaRPr lang="en-US"/>
        </a:p>
      </dgm:t>
    </dgm:pt>
    <dgm:pt modelId="{1A2775CB-9A46-46B2-B15F-864F9F84DCA8}" type="sibTrans" cxnId="{C8F839CE-EA29-4AD9-B129-01BA502B9838}">
      <dgm:prSet/>
      <dgm:spPr/>
      <dgm:t>
        <a:bodyPr/>
        <a:lstStyle/>
        <a:p>
          <a:endParaRPr lang="en-US"/>
        </a:p>
      </dgm:t>
    </dgm:pt>
    <dgm:pt modelId="{50A576DA-54DC-4180-AA66-5A7B21B088F2}">
      <dgm:prSet/>
      <dgm:spPr/>
      <dgm:t>
        <a:bodyPr/>
        <a:lstStyle/>
        <a:p>
          <a:r>
            <a:rPr lang="en-US" dirty="0"/>
            <a:t>Python</a:t>
          </a:r>
        </a:p>
      </dgm:t>
    </dgm:pt>
    <dgm:pt modelId="{2F870257-CD65-4EF9-94B7-AF14C2F829BF}" type="parTrans" cxnId="{B5979B7D-BC06-4F94-A46B-D8425B5B747A}">
      <dgm:prSet/>
      <dgm:spPr/>
      <dgm:t>
        <a:bodyPr/>
        <a:lstStyle/>
        <a:p>
          <a:endParaRPr lang="en-US"/>
        </a:p>
      </dgm:t>
    </dgm:pt>
    <dgm:pt modelId="{C10D9AAD-7B8F-4797-8F87-0A397F3D85AC}" type="sibTrans" cxnId="{B5979B7D-BC06-4F94-A46B-D8425B5B747A}">
      <dgm:prSet/>
      <dgm:spPr/>
      <dgm:t>
        <a:bodyPr/>
        <a:lstStyle/>
        <a:p>
          <a:endParaRPr lang="en-US"/>
        </a:p>
      </dgm:t>
    </dgm:pt>
    <dgm:pt modelId="{46B00DF1-8495-4931-A188-08A6F69BE33E}" type="pres">
      <dgm:prSet presAssocID="{DE63BF51-933F-40B9-A73A-8830C9BCF1A2}" presName="diagram" presStyleCnt="0">
        <dgm:presLayoutVars>
          <dgm:dir/>
          <dgm:resizeHandles val="exact"/>
        </dgm:presLayoutVars>
      </dgm:prSet>
      <dgm:spPr/>
    </dgm:pt>
    <dgm:pt modelId="{25E870D1-1BC6-4954-866B-2E413A72A6DE}" type="pres">
      <dgm:prSet presAssocID="{FFBE5C37-5802-476D-9A8B-C735D63B6836}" presName="node" presStyleLbl="node1" presStyleIdx="0" presStyleCnt="8">
        <dgm:presLayoutVars>
          <dgm:bulletEnabled val="1"/>
        </dgm:presLayoutVars>
      </dgm:prSet>
      <dgm:spPr/>
    </dgm:pt>
    <dgm:pt modelId="{7B12B381-70A4-45B0-BF3D-92E99C3E66BD}" type="pres">
      <dgm:prSet presAssocID="{2D42FAC6-2A52-4F1A-B7CA-48819CCF9892}" presName="sibTrans" presStyleCnt="0"/>
      <dgm:spPr/>
    </dgm:pt>
    <dgm:pt modelId="{ED71D8F1-49C3-4777-AAF4-08F93A3AC147}" type="pres">
      <dgm:prSet presAssocID="{CD88C2DE-8382-4BA0-AA9C-199F562DD216}" presName="node" presStyleLbl="node1" presStyleIdx="1" presStyleCnt="8">
        <dgm:presLayoutVars>
          <dgm:bulletEnabled val="1"/>
        </dgm:presLayoutVars>
      </dgm:prSet>
      <dgm:spPr/>
    </dgm:pt>
    <dgm:pt modelId="{5F8AFB78-8812-4E2A-8FA3-DAF3C92D27E9}" type="pres">
      <dgm:prSet presAssocID="{23A8862C-D886-438B-B167-FDE3859F2616}" presName="sibTrans" presStyleCnt="0"/>
      <dgm:spPr/>
    </dgm:pt>
    <dgm:pt modelId="{DD63C9ED-98DB-4A4C-A6C3-10E1CA33F7CD}" type="pres">
      <dgm:prSet presAssocID="{2FA7608D-6FE8-492F-8E7D-B9E02B9E6A8C}" presName="node" presStyleLbl="node1" presStyleIdx="2" presStyleCnt="8">
        <dgm:presLayoutVars>
          <dgm:bulletEnabled val="1"/>
        </dgm:presLayoutVars>
      </dgm:prSet>
      <dgm:spPr/>
    </dgm:pt>
    <dgm:pt modelId="{E627D928-D36F-485F-BBDE-FFF22BEFC4D3}" type="pres">
      <dgm:prSet presAssocID="{DBBE5452-2312-4A5D-B97F-4CFB49B54113}" presName="sibTrans" presStyleCnt="0"/>
      <dgm:spPr/>
    </dgm:pt>
    <dgm:pt modelId="{A15DD337-AA2D-4E4E-8E65-2ECFDB44C5F1}" type="pres">
      <dgm:prSet presAssocID="{B120BA7A-DA02-4837-93A8-C2C6CF261D1B}" presName="node" presStyleLbl="node1" presStyleIdx="3" presStyleCnt="8">
        <dgm:presLayoutVars>
          <dgm:bulletEnabled val="1"/>
        </dgm:presLayoutVars>
      </dgm:prSet>
      <dgm:spPr/>
    </dgm:pt>
    <dgm:pt modelId="{C5FE99C6-1870-4FE9-B83B-E282BF65ED49}" type="pres">
      <dgm:prSet presAssocID="{E4AB2ECF-2AB5-4BAC-9CFA-B550504554EE}" presName="sibTrans" presStyleCnt="0"/>
      <dgm:spPr/>
    </dgm:pt>
    <dgm:pt modelId="{C8F014E1-217F-4899-A3A9-CE1E3A02463A}" type="pres">
      <dgm:prSet presAssocID="{10ADE985-0440-437C-976A-C11973BA4B2D}" presName="node" presStyleLbl="node1" presStyleIdx="4" presStyleCnt="8">
        <dgm:presLayoutVars>
          <dgm:bulletEnabled val="1"/>
        </dgm:presLayoutVars>
      </dgm:prSet>
      <dgm:spPr/>
    </dgm:pt>
    <dgm:pt modelId="{55B0759F-908C-428D-9C43-C2940AECDF37}" type="pres">
      <dgm:prSet presAssocID="{AA828A1D-D902-420C-A56F-8FE5A113B329}" presName="sibTrans" presStyleCnt="0"/>
      <dgm:spPr/>
    </dgm:pt>
    <dgm:pt modelId="{2081AF68-D7B0-45F8-A578-3AC55ED4743B}" type="pres">
      <dgm:prSet presAssocID="{6BB52E06-F830-4A95-80DE-5B4292427579}" presName="node" presStyleLbl="node1" presStyleIdx="5" presStyleCnt="8">
        <dgm:presLayoutVars>
          <dgm:bulletEnabled val="1"/>
        </dgm:presLayoutVars>
      </dgm:prSet>
      <dgm:spPr/>
    </dgm:pt>
    <dgm:pt modelId="{4C20FEEF-6CBE-42E4-B569-5B2FC561D2A5}" type="pres">
      <dgm:prSet presAssocID="{24736949-5C7B-43BA-8E3F-A34EB4D64173}" presName="sibTrans" presStyleCnt="0"/>
      <dgm:spPr/>
    </dgm:pt>
    <dgm:pt modelId="{A41A23F3-4525-4739-8A16-DE33CA0BE519}" type="pres">
      <dgm:prSet presAssocID="{8A782241-01BA-4F9A-87F8-72565CAB57D7}" presName="node" presStyleLbl="node1" presStyleIdx="6" presStyleCnt="8">
        <dgm:presLayoutVars>
          <dgm:bulletEnabled val="1"/>
        </dgm:presLayoutVars>
      </dgm:prSet>
      <dgm:spPr/>
    </dgm:pt>
    <dgm:pt modelId="{003C069A-1431-4ABE-B65A-FB3E92B3BDDE}" type="pres">
      <dgm:prSet presAssocID="{1A2775CB-9A46-46B2-B15F-864F9F84DCA8}" presName="sibTrans" presStyleCnt="0"/>
      <dgm:spPr/>
    </dgm:pt>
    <dgm:pt modelId="{E4A568C4-73B8-4F66-A8FF-1789FA498BD5}" type="pres">
      <dgm:prSet presAssocID="{50A576DA-54DC-4180-AA66-5A7B21B088F2}" presName="node" presStyleLbl="node1" presStyleIdx="7" presStyleCnt="8">
        <dgm:presLayoutVars>
          <dgm:bulletEnabled val="1"/>
        </dgm:presLayoutVars>
      </dgm:prSet>
      <dgm:spPr/>
    </dgm:pt>
  </dgm:ptLst>
  <dgm:cxnLst>
    <dgm:cxn modelId="{7082BA14-2BF1-493E-AF56-D769138E0AA5}" srcId="{DE63BF51-933F-40B9-A73A-8830C9BCF1A2}" destId="{B120BA7A-DA02-4837-93A8-C2C6CF261D1B}" srcOrd="3" destOrd="0" parTransId="{D8128620-F8DF-4F4A-B4E7-62173083405F}" sibTransId="{E4AB2ECF-2AB5-4BAC-9CFA-B550504554EE}"/>
    <dgm:cxn modelId="{C7F65915-98A4-432C-9F2A-86439246B816}" type="presOf" srcId="{6BB52E06-F830-4A95-80DE-5B4292427579}" destId="{2081AF68-D7B0-45F8-A578-3AC55ED4743B}" srcOrd="0" destOrd="0" presId="urn:microsoft.com/office/officeart/2005/8/layout/default"/>
    <dgm:cxn modelId="{BE6FA615-C351-49B4-A5E7-EFAFF401DDF2}" srcId="{DE63BF51-933F-40B9-A73A-8830C9BCF1A2}" destId="{6BB52E06-F830-4A95-80DE-5B4292427579}" srcOrd="5" destOrd="0" parTransId="{AD700F34-A9F5-4650-A73B-A8AE8356AD24}" sibTransId="{24736949-5C7B-43BA-8E3F-A34EB4D64173}"/>
    <dgm:cxn modelId="{833D673A-CDCA-43AA-8AAF-66B38A995ECA}" type="presOf" srcId="{DE63BF51-933F-40B9-A73A-8830C9BCF1A2}" destId="{46B00DF1-8495-4931-A188-08A6F69BE33E}" srcOrd="0" destOrd="0" presId="urn:microsoft.com/office/officeart/2005/8/layout/default"/>
    <dgm:cxn modelId="{BC5EBD49-6ACA-477C-8F0E-0933714B6AB3}" type="presOf" srcId="{2FA7608D-6FE8-492F-8E7D-B9E02B9E6A8C}" destId="{DD63C9ED-98DB-4A4C-A6C3-10E1CA33F7CD}" srcOrd="0" destOrd="0" presId="urn:microsoft.com/office/officeart/2005/8/layout/default"/>
    <dgm:cxn modelId="{5D8A474B-7570-49EC-A68D-4CCBBB4A8525}" type="presOf" srcId="{B120BA7A-DA02-4837-93A8-C2C6CF261D1B}" destId="{A15DD337-AA2D-4E4E-8E65-2ECFDB44C5F1}" srcOrd="0" destOrd="0" presId="urn:microsoft.com/office/officeart/2005/8/layout/default"/>
    <dgm:cxn modelId="{A3D5B077-435C-4A7D-A0F1-C7277FBEA422}" srcId="{DE63BF51-933F-40B9-A73A-8830C9BCF1A2}" destId="{2FA7608D-6FE8-492F-8E7D-B9E02B9E6A8C}" srcOrd="2" destOrd="0" parTransId="{6F2BA923-653C-4E38-94E0-A250A9F0129C}" sibTransId="{DBBE5452-2312-4A5D-B97F-4CFB49B54113}"/>
    <dgm:cxn modelId="{E33BD059-1691-4463-A43A-6E6275868602}" srcId="{DE63BF51-933F-40B9-A73A-8830C9BCF1A2}" destId="{CD88C2DE-8382-4BA0-AA9C-199F562DD216}" srcOrd="1" destOrd="0" parTransId="{3B69E495-E2AA-4005-BD0A-1C8A07365D49}" sibTransId="{23A8862C-D886-438B-B167-FDE3859F2616}"/>
    <dgm:cxn modelId="{B5979B7D-BC06-4F94-A46B-D8425B5B747A}" srcId="{DE63BF51-933F-40B9-A73A-8830C9BCF1A2}" destId="{50A576DA-54DC-4180-AA66-5A7B21B088F2}" srcOrd="7" destOrd="0" parTransId="{2F870257-CD65-4EF9-94B7-AF14C2F829BF}" sibTransId="{C10D9AAD-7B8F-4797-8F87-0A397F3D85AC}"/>
    <dgm:cxn modelId="{F8BB4393-CADC-4BB1-86F0-89754C241AF8}" srcId="{DE63BF51-933F-40B9-A73A-8830C9BCF1A2}" destId="{10ADE985-0440-437C-976A-C11973BA4B2D}" srcOrd="4" destOrd="0" parTransId="{0AF6C202-8F6E-47A3-902D-0B83D7CF638D}" sibTransId="{AA828A1D-D902-420C-A56F-8FE5A113B329}"/>
    <dgm:cxn modelId="{D5C076A5-F8E2-4FB2-B86D-24FF22206AA4}" type="presOf" srcId="{8A782241-01BA-4F9A-87F8-72565CAB57D7}" destId="{A41A23F3-4525-4739-8A16-DE33CA0BE519}" srcOrd="0" destOrd="0" presId="urn:microsoft.com/office/officeart/2005/8/layout/default"/>
    <dgm:cxn modelId="{E63E67AB-1290-4169-BA0C-CFAF2A64F9C6}" type="presOf" srcId="{CD88C2DE-8382-4BA0-AA9C-199F562DD216}" destId="{ED71D8F1-49C3-4777-AAF4-08F93A3AC147}" srcOrd="0" destOrd="0" presId="urn:microsoft.com/office/officeart/2005/8/layout/default"/>
    <dgm:cxn modelId="{11A69EAB-1BB9-4F7D-99C8-2297562F1997}" srcId="{DE63BF51-933F-40B9-A73A-8830C9BCF1A2}" destId="{FFBE5C37-5802-476D-9A8B-C735D63B6836}" srcOrd="0" destOrd="0" parTransId="{15C43B8B-FF88-4B2F-AB37-751F2B8100B3}" sibTransId="{2D42FAC6-2A52-4F1A-B7CA-48819CCF9892}"/>
    <dgm:cxn modelId="{516178C6-2B22-4F5C-8451-750DA6DB1EE2}" type="presOf" srcId="{50A576DA-54DC-4180-AA66-5A7B21B088F2}" destId="{E4A568C4-73B8-4F66-A8FF-1789FA498BD5}" srcOrd="0" destOrd="0" presId="urn:microsoft.com/office/officeart/2005/8/layout/default"/>
    <dgm:cxn modelId="{17B80ECC-CCBB-4213-85EA-F9DA6831FEBD}" type="presOf" srcId="{FFBE5C37-5802-476D-9A8B-C735D63B6836}" destId="{25E870D1-1BC6-4954-866B-2E413A72A6DE}" srcOrd="0" destOrd="0" presId="urn:microsoft.com/office/officeart/2005/8/layout/default"/>
    <dgm:cxn modelId="{C8F839CE-EA29-4AD9-B129-01BA502B9838}" srcId="{DE63BF51-933F-40B9-A73A-8830C9BCF1A2}" destId="{8A782241-01BA-4F9A-87F8-72565CAB57D7}" srcOrd="6" destOrd="0" parTransId="{15499E37-122E-4235-B38B-210078114CD7}" sibTransId="{1A2775CB-9A46-46B2-B15F-864F9F84DCA8}"/>
    <dgm:cxn modelId="{0F9644F8-E8CA-48D6-BFBB-9B705B501373}" type="presOf" srcId="{10ADE985-0440-437C-976A-C11973BA4B2D}" destId="{C8F014E1-217F-4899-A3A9-CE1E3A02463A}" srcOrd="0" destOrd="0" presId="urn:microsoft.com/office/officeart/2005/8/layout/default"/>
    <dgm:cxn modelId="{A5F00292-4193-427C-B377-D0366A12BD2A}" type="presParOf" srcId="{46B00DF1-8495-4931-A188-08A6F69BE33E}" destId="{25E870D1-1BC6-4954-866B-2E413A72A6DE}" srcOrd="0" destOrd="0" presId="urn:microsoft.com/office/officeart/2005/8/layout/default"/>
    <dgm:cxn modelId="{F5AACAB7-0690-4106-909F-247179CE8B9A}" type="presParOf" srcId="{46B00DF1-8495-4931-A188-08A6F69BE33E}" destId="{7B12B381-70A4-45B0-BF3D-92E99C3E66BD}" srcOrd="1" destOrd="0" presId="urn:microsoft.com/office/officeart/2005/8/layout/default"/>
    <dgm:cxn modelId="{52580BD2-7775-4291-8DA1-1FBBB067007A}" type="presParOf" srcId="{46B00DF1-8495-4931-A188-08A6F69BE33E}" destId="{ED71D8F1-49C3-4777-AAF4-08F93A3AC147}" srcOrd="2" destOrd="0" presId="urn:microsoft.com/office/officeart/2005/8/layout/default"/>
    <dgm:cxn modelId="{70917C94-33FA-4063-A1E9-09CCC51C6076}" type="presParOf" srcId="{46B00DF1-8495-4931-A188-08A6F69BE33E}" destId="{5F8AFB78-8812-4E2A-8FA3-DAF3C92D27E9}" srcOrd="3" destOrd="0" presId="urn:microsoft.com/office/officeart/2005/8/layout/default"/>
    <dgm:cxn modelId="{380CBA6D-8433-4D8E-8212-A595DEE0F2F5}" type="presParOf" srcId="{46B00DF1-8495-4931-A188-08A6F69BE33E}" destId="{DD63C9ED-98DB-4A4C-A6C3-10E1CA33F7CD}" srcOrd="4" destOrd="0" presId="urn:microsoft.com/office/officeart/2005/8/layout/default"/>
    <dgm:cxn modelId="{BF1583D8-4C02-4DF5-B403-9C9A51ED048F}" type="presParOf" srcId="{46B00DF1-8495-4931-A188-08A6F69BE33E}" destId="{E627D928-D36F-485F-BBDE-FFF22BEFC4D3}" srcOrd="5" destOrd="0" presId="urn:microsoft.com/office/officeart/2005/8/layout/default"/>
    <dgm:cxn modelId="{9441CBEF-79EF-4BE0-B173-C70328CAB37E}" type="presParOf" srcId="{46B00DF1-8495-4931-A188-08A6F69BE33E}" destId="{A15DD337-AA2D-4E4E-8E65-2ECFDB44C5F1}" srcOrd="6" destOrd="0" presId="urn:microsoft.com/office/officeart/2005/8/layout/default"/>
    <dgm:cxn modelId="{B494D976-CB1E-4EED-8770-E3C11DB212BA}" type="presParOf" srcId="{46B00DF1-8495-4931-A188-08A6F69BE33E}" destId="{C5FE99C6-1870-4FE9-B83B-E282BF65ED49}" srcOrd="7" destOrd="0" presId="urn:microsoft.com/office/officeart/2005/8/layout/default"/>
    <dgm:cxn modelId="{76AD8012-E4F0-4AD8-B03E-BA9093C3BCF8}" type="presParOf" srcId="{46B00DF1-8495-4931-A188-08A6F69BE33E}" destId="{C8F014E1-217F-4899-A3A9-CE1E3A02463A}" srcOrd="8" destOrd="0" presId="urn:microsoft.com/office/officeart/2005/8/layout/default"/>
    <dgm:cxn modelId="{B31B584F-688D-4776-A989-82BE7BA9DF40}" type="presParOf" srcId="{46B00DF1-8495-4931-A188-08A6F69BE33E}" destId="{55B0759F-908C-428D-9C43-C2940AECDF37}" srcOrd="9" destOrd="0" presId="urn:microsoft.com/office/officeart/2005/8/layout/default"/>
    <dgm:cxn modelId="{2EEEFCD5-8D79-469B-9257-C58C0D13A07B}" type="presParOf" srcId="{46B00DF1-8495-4931-A188-08A6F69BE33E}" destId="{2081AF68-D7B0-45F8-A578-3AC55ED4743B}" srcOrd="10" destOrd="0" presId="urn:microsoft.com/office/officeart/2005/8/layout/default"/>
    <dgm:cxn modelId="{0BAE3AC8-7677-437F-83C5-F09CA02FC5C9}" type="presParOf" srcId="{46B00DF1-8495-4931-A188-08A6F69BE33E}" destId="{4C20FEEF-6CBE-42E4-B569-5B2FC561D2A5}" srcOrd="11" destOrd="0" presId="urn:microsoft.com/office/officeart/2005/8/layout/default"/>
    <dgm:cxn modelId="{4F2A504C-F883-4494-98E8-3A89431B424F}" type="presParOf" srcId="{46B00DF1-8495-4931-A188-08A6F69BE33E}" destId="{A41A23F3-4525-4739-8A16-DE33CA0BE519}" srcOrd="12" destOrd="0" presId="urn:microsoft.com/office/officeart/2005/8/layout/default"/>
    <dgm:cxn modelId="{96D251FE-E3AD-489D-AE6C-9CB56CBD1C8A}" type="presParOf" srcId="{46B00DF1-8495-4931-A188-08A6F69BE33E}" destId="{003C069A-1431-4ABE-B65A-FB3E92B3BDDE}" srcOrd="13" destOrd="0" presId="urn:microsoft.com/office/officeart/2005/8/layout/default"/>
    <dgm:cxn modelId="{27D76AC0-1192-4630-833E-778D7B55929C}" type="presParOf" srcId="{46B00DF1-8495-4931-A188-08A6F69BE33E}" destId="{E4A568C4-73B8-4F66-A8FF-1789FA498BD5}"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01922C-E71D-4F2F-8B23-F6212F81392A}"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549C752C-DDC3-4F78-9436-DF0B42A62026}">
      <dgm:prSet/>
      <dgm:spPr/>
      <dgm:t>
        <a:bodyPr/>
        <a:lstStyle/>
        <a:p>
          <a:r>
            <a:rPr lang="en-US"/>
            <a:t>Projects</a:t>
          </a:r>
        </a:p>
      </dgm:t>
    </dgm:pt>
    <dgm:pt modelId="{14DCD335-B585-4EC5-B8CC-97F5371D5FDE}" type="parTrans" cxnId="{4A8532B3-05F2-475F-9AA1-287EEE6321AF}">
      <dgm:prSet/>
      <dgm:spPr/>
      <dgm:t>
        <a:bodyPr/>
        <a:lstStyle/>
        <a:p>
          <a:endParaRPr lang="en-US"/>
        </a:p>
      </dgm:t>
    </dgm:pt>
    <dgm:pt modelId="{C69B2140-1BB3-4163-884E-D71CAECF4F97}" type="sibTrans" cxnId="{4A8532B3-05F2-475F-9AA1-287EEE6321AF}">
      <dgm:prSet/>
      <dgm:spPr/>
      <dgm:t>
        <a:bodyPr/>
        <a:lstStyle/>
        <a:p>
          <a:endParaRPr lang="en-US"/>
        </a:p>
      </dgm:t>
    </dgm:pt>
    <dgm:pt modelId="{E45FECDA-5C76-45D2-8F69-B9B5A82724EE}">
      <dgm:prSet/>
      <dgm:spPr/>
      <dgm:t>
        <a:bodyPr/>
        <a:lstStyle/>
        <a:p>
          <a:r>
            <a:rPr lang="en-US"/>
            <a:t>JS Interop</a:t>
          </a:r>
        </a:p>
      </dgm:t>
    </dgm:pt>
    <dgm:pt modelId="{EC1542AA-ED06-4293-9F3E-0D60C9117602}" type="parTrans" cxnId="{DBC980D6-1569-4A4E-AB1D-7D4E38CE2B57}">
      <dgm:prSet/>
      <dgm:spPr/>
      <dgm:t>
        <a:bodyPr/>
        <a:lstStyle/>
        <a:p>
          <a:endParaRPr lang="en-US"/>
        </a:p>
      </dgm:t>
    </dgm:pt>
    <dgm:pt modelId="{F8339B1D-096D-48F0-87BC-6E10E255C4A2}" type="sibTrans" cxnId="{DBC980D6-1569-4A4E-AB1D-7D4E38CE2B57}">
      <dgm:prSet/>
      <dgm:spPr/>
      <dgm:t>
        <a:bodyPr/>
        <a:lstStyle/>
        <a:p>
          <a:endParaRPr lang="en-US"/>
        </a:p>
      </dgm:t>
    </dgm:pt>
    <dgm:pt modelId="{5E65FEFB-BF46-49E1-ACB8-89588FA1F9A5}">
      <dgm:prSet/>
      <dgm:spPr/>
      <dgm:t>
        <a:bodyPr/>
        <a:lstStyle/>
        <a:p>
          <a:r>
            <a:rPr lang="en-US"/>
            <a:t>Routing</a:t>
          </a:r>
        </a:p>
      </dgm:t>
    </dgm:pt>
    <dgm:pt modelId="{23A7F372-6AFC-41DF-A291-0940E9C864A8}" type="parTrans" cxnId="{6C17E065-19A8-45A8-8DCE-87611358E592}">
      <dgm:prSet/>
      <dgm:spPr/>
      <dgm:t>
        <a:bodyPr/>
        <a:lstStyle/>
        <a:p>
          <a:endParaRPr lang="en-US"/>
        </a:p>
      </dgm:t>
    </dgm:pt>
    <dgm:pt modelId="{43B8EDE7-E964-44F2-8573-F7A38B9B0759}" type="sibTrans" cxnId="{6C17E065-19A8-45A8-8DCE-87611358E592}">
      <dgm:prSet/>
      <dgm:spPr/>
      <dgm:t>
        <a:bodyPr/>
        <a:lstStyle/>
        <a:p>
          <a:endParaRPr lang="en-US"/>
        </a:p>
      </dgm:t>
    </dgm:pt>
    <dgm:pt modelId="{CFD8A4D9-0309-4D03-89E3-CD6C7D61F771}">
      <dgm:prSet/>
      <dgm:spPr/>
      <dgm:t>
        <a:bodyPr/>
        <a:lstStyle/>
        <a:p>
          <a:r>
            <a:rPr lang="en-US"/>
            <a:t>Components</a:t>
          </a:r>
        </a:p>
      </dgm:t>
    </dgm:pt>
    <dgm:pt modelId="{6E0DDB5E-913A-426B-ADC5-3B068CABFAAA}" type="parTrans" cxnId="{48BE5F90-DD89-4D4A-97C3-BBC6C7DE3720}">
      <dgm:prSet/>
      <dgm:spPr/>
      <dgm:t>
        <a:bodyPr/>
        <a:lstStyle/>
        <a:p>
          <a:endParaRPr lang="en-US"/>
        </a:p>
      </dgm:t>
    </dgm:pt>
    <dgm:pt modelId="{BF1607E8-7B1D-4B38-BDC8-61B5FCCE104B}" type="sibTrans" cxnId="{48BE5F90-DD89-4D4A-97C3-BBC6C7DE3720}">
      <dgm:prSet/>
      <dgm:spPr/>
      <dgm:t>
        <a:bodyPr/>
        <a:lstStyle/>
        <a:p>
          <a:endParaRPr lang="en-US"/>
        </a:p>
      </dgm:t>
    </dgm:pt>
    <dgm:pt modelId="{A03AD10D-6521-4A96-A985-7A6547F22F07}">
      <dgm:prSet/>
      <dgm:spPr/>
      <dgm:t>
        <a:bodyPr/>
        <a:lstStyle/>
        <a:p>
          <a:r>
            <a:rPr lang="en-US"/>
            <a:t>Eventing</a:t>
          </a:r>
        </a:p>
      </dgm:t>
    </dgm:pt>
    <dgm:pt modelId="{B66F029C-8E07-4BEC-B322-E114F7F9764C}" type="parTrans" cxnId="{81C8BBCC-306B-4799-9ABC-0CE74229EE1A}">
      <dgm:prSet/>
      <dgm:spPr/>
      <dgm:t>
        <a:bodyPr/>
        <a:lstStyle/>
        <a:p>
          <a:endParaRPr lang="en-US"/>
        </a:p>
      </dgm:t>
    </dgm:pt>
    <dgm:pt modelId="{EA5E47F0-0254-4F31-9BE9-476C2A1C5077}" type="sibTrans" cxnId="{81C8BBCC-306B-4799-9ABC-0CE74229EE1A}">
      <dgm:prSet/>
      <dgm:spPr/>
      <dgm:t>
        <a:bodyPr/>
        <a:lstStyle/>
        <a:p>
          <a:endParaRPr lang="en-US"/>
        </a:p>
      </dgm:t>
    </dgm:pt>
    <dgm:pt modelId="{AB4478A3-D972-4A3D-B204-9243E699D410}">
      <dgm:prSet/>
      <dgm:spPr/>
      <dgm:t>
        <a:bodyPr/>
        <a:lstStyle/>
        <a:p>
          <a:r>
            <a:rPr lang="en-US"/>
            <a:t>State</a:t>
          </a:r>
        </a:p>
      </dgm:t>
    </dgm:pt>
    <dgm:pt modelId="{163C5A79-1B75-4E14-A9F3-A894963FA75E}" type="parTrans" cxnId="{B3FE3A3E-EF63-405A-8AF9-E62C82CDE532}">
      <dgm:prSet/>
      <dgm:spPr/>
      <dgm:t>
        <a:bodyPr/>
        <a:lstStyle/>
        <a:p>
          <a:endParaRPr lang="en-US"/>
        </a:p>
      </dgm:t>
    </dgm:pt>
    <dgm:pt modelId="{3823E030-85A9-496C-981E-E780388A8D78}" type="sibTrans" cxnId="{B3FE3A3E-EF63-405A-8AF9-E62C82CDE532}">
      <dgm:prSet/>
      <dgm:spPr/>
      <dgm:t>
        <a:bodyPr/>
        <a:lstStyle/>
        <a:p>
          <a:endParaRPr lang="en-US"/>
        </a:p>
      </dgm:t>
    </dgm:pt>
    <dgm:pt modelId="{D544A1FB-1845-49D7-BE4C-B56D23BF0678}">
      <dgm:prSet/>
      <dgm:spPr/>
      <dgm:t>
        <a:bodyPr/>
        <a:lstStyle/>
        <a:p>
          <a:r>
            <a:rPr lang="en-US"/>
            <a:t>Testing</a:t>
          </a:r>
        </a:p>
      </dgm:t>
    </dgm:pt>
    <dgm:pt modelId="{07CE9249-FC8E-4F41-AB5E-DC7DA467DB12}" type="parTrans" cxnId="{2C359EDD-1EEE-4537-9A76-10CC90A3DA09}">
      <dgm:prSet/>
      <dgm:spPr/>
      <dgm:t>
        <a:bodyPr/>
        <a:lstStyle/>
        <a:p>
          <a:endParaRPr lang="en-US"/>
        </a:p>
      </dgm:t>
    </dgm:pt>
    <dgm:pt modelId="{D11BCBD4-2AEC-4C1C-9CA4-F33BEBAEBEE5}" type="sibTrans" cxnId="{2C359EDD-1EEE-4537-9A76-10CC90A3DA09}">
      <dgm:prSet/>
      <dgm:spPr/>
      <dgm:t>
        <a:bodyPr/>
        <a:lstStyle/>
        <a:p>
          <a:endParaRPr lang="en-US"/>
        </a:p>
      </dgm:t>
    </dgm:pt>
    <dgm:pt modelId="{AEAF18E0-9A2D-4346-8DEE-AD73F6160259}">
      <dgm:prSet/>
      <dgm:spPr/>
      <dgm:t>
        <a:bodyPr/>
        <a:lstStyle/>
        <a:p>
          <a:r>
            <a:rPr lang="en-US"/>
            <a:t>Threading</a:t>
          </a:r>
        </a:p>
      </dgm:t>
    </dgm:pt>
    <dgm:pt modelId="{A9EBE910-881B-436A-9D13-33FF09F8DC70}" type="parTrans" cxnId="{38099E17-8ED4-4811-B240-C0DF29C731B8}">
      <dgm:prSet/>
      <dgm:spPr/>
      <dgm:t>
        <a:bodyPr/>
        <a:lstStyle/>
        <a:p>
          <a:endParaRPr lang="en-US"/>
        </a:p>
      </dgm:t>
    </dgm:pt>
    <dgm:pt modelId="{53F777D8-CC6E-42E0-ABFD-17D98410CC04}" type="sibTrans" cxnId="{38099E17-8ED4-4811-B240-C0DF29C731B8}">
      <dgm:prSet/>
      <dgm:spPr/>
      <dgm:t>
        <a:bodyPr/>
        <a:lstStyle/>
        <a:p>
          <a:endParaRPr lang="en-US"/>
        </a:p>
      </dgm:t>
    </dgm:pt>
    <dgm:pt modelId="{A3AC8BAB-1DC4-4018-BAD6-6A3C01680E6D}">
      <dgm:prSet/>
      <dgm:spPr/>
      <dgm:t>
        <a:bodyPr/>
        <a:lstStyle/>
        <a:p>
          <a:r>
            <a:rPr lang="en-US"/>
            <a:t>Hosting</a:t>
          </a:r>
        </a:p>
      </dgm:t>
    </dgm:pt>
    <dgm:pt modelId="{AA9BF8E8-6808-4282-A9B4-0D225639F177}" type="parTrans" cxnId="{24B4A175-FFEB-4DBA-A711-8F721415495D}">
      <dgm:prSet/>
      <dgm:spPr/>
      <dgm:t>
        <a:bodyPr/>
        <a:lstStyle/>
        <a:p>
          <a:endParaRPr lang="en-US"/>
        </a:p>
      </dgm:t>
    </dgm:pt>
    <dgm:pt modelId="{70240883-A905-46D4-A10C-6F42D77E762F}" type="sibTrans" cxnId="{24B4A175-FFEB-4DBA-A711-8F721415495D}">
      <dgm:prSet/>
      <dgm:spPr/>
      <dgm:t>
        <a:bodyPr/>
        <a:lstStyle/>
        <a:p>
          <a:endParaRPr lang="en-US"/>
        </a:p>
      </dgm:t>
    </dgm:pt>
    <dgm:pt modelId="{3E8050E7-AE5D-4956-B302-C2DB39F7CA9B}" type="pres">
      <dgm:prSet presAssocID="{1C01922C-E71D-4F2F-8B23-F6212F81392A}" presName="diagram" presStyleCnt="0">
        <dgm:presLayoutVars>
          <dgm:dir/>
          <dgm:resizeHandles val="exact"/>
        </dgm:presLayoutVars>
      </dgm:prSet>
      <dgm:spPr/>
    </dgm:pt>
    <dgm:pt modelId="{8A125B69-0F5E-4083-8858-AEABAB3D5319}" type="pres">
      <dgm:prSet presAssocID="{549C752C-DDC3-4F78-9436-DF0B42A62026}" presName="node" presStyleLbl="node1" presStyleIdx="0" presStyleCnt="9">
        <dgm:presLayoutVars>
          <dgm:bulletEnabled val="1"/>
        </dgm:presLayoutVars>
      </dgm:prSet>
      <dgm:spPr/>
    </dgm:pt>
    <dgm:pt modelId="{22870B1B-C723-4749-9413-11422CA22C42}" type="pres">
      <dgm:prSet presAssocID="{C69B2140-1BB3-4163-884E-D71CAECF4F97}" presName="sibTrans" presStyleCnt="0"/>
      <dgm:spPr/>
    </dgm:pt>
    <dgm:pt modelId="{A41A4594-1867-47C4-A999-2DC327E27F69}" type="pres">
      <dgm:prSet presAssocID="{E45FECDA-5C76-45D2-8F69-B9B5A82724EE}" presName="node" presStyleLbl="node1" presStyleIdx="1" presStyleCnt="9">
        <dgm:presLayoutVars>
          <dgm:bulletEnabled val="1"/>
        </dgm:presLayoutVars>
      </dgm:prSet>
      <dgm:spPr/>
    </dgm:pt>
    <dgm:pt modelId="{4A32A984-7E36-4DEA-A975-31FB558CF33D}" type="pres">
      <dgm:prSet presAssocID="{F8339B1D-096D-48F0-87BC-6E10E255C4A2}" presName="sibTrans" presStyleCnt="0"/>
      <dgm:spPr/>
    </dgm:pt>
    <dgm:pt modelId="{5C082544-790F-42D5-B4A3-36D935CE92E3}" type="pres">
      <dgm:prSet presAssocID="{5E65FEFB-BF46-49E1-ACB8-89588FA1F9A5}" presName="node" presStyleLbl="node1" presStyleIdx="2" presStyleCnt="9">
        <dgm:presLayoutVars>
          <dgm:bulletEnabled val="1"/>
        </dgm:presLayoutVars>
      </dgm:prSet>
      <dgm:spPr/>
    </dgm:pt>
    <dgm:pt modelId="{C8060501-B18D-419C-AADD-CC06124F6A1C}" type="pres">
      <dgm:prSet presAssocID="{43B8EDE7-E964-44F2-8573-F7A38B9B0759}" presName="sibTrans" presStyleCnt="0"/>
      <dgm:spPr/>
    </dgm:pt>
    <dgm:pt modelId="{C48FB5FC-E443-4A46-9C03-6D9F5396084C}" type="pres">
      <dgm:prSet presAssocID="{CFD8A4D9-0309-4D03-89E3-CD6C7D61F771}" presName="node" presStyleLbl="node1" presStyleIdx="3" presStyleCnt="9">
        <dgm:presLayoutVars>
          <dgm:bulletEnabled val="1"/>
        </dgm:presLayoutVars>
      </dgm:prSet>
      <dgm:spPr/>
    </dgm:pt>
    <dgm:pt modelId="{F7C3BD62-1083-4457-9148-1FC5B6430BFF}" type="pres">
      <dgm:prSet presAssocID="{BF1607E8-7B1D-4B38-BDC8-61B5FCCE104B}" presName="sibTrans" presStyleCnt="0"/>
      <dgm:spPr/>
    </dgm:pt>
    <dgm:pt modelId="{EB9C1EE0-121B-437B-930C-99BE9AFC430A}" type="pres">
      <dgm:prSet presAssocID="{A03AD10D-6521-4A96-A985-7A6547F22F07}" presName="node" presStyleLbl="node1" presStyleIdx="4" presStyleCnt="9">
        <dgm:presLayoutVars>
          <dgm:bulletEnabled val="1"/>
        </dgm:presLayoutVars>
      </dgm:prSet>
      <dgm:spPr/>
    </dgm:pt>
    <dgm:pt modelId="{B231B549-F730-46E2-95A2-4B0FFE839221}" type="pres">
      <dgm:prSet presAssocID="{EA5E47F0-0254-4F31-9BE9-476C2A1C5077}" presName="sibTrans" presStyleCnt="0"/>
      <dgm:spPr/>
    </dgm:pt>
    <dgm:pt modelId="{4A731129-CB34-4CBF-AD23-B30E3DDF79D9}" type="pres">
      <dgm:prSet presAssocID="{AB4478A3-D972-4A3D-B204-9243E699D410}" presName="node" presStyleLbl="node1" presStyleIdx="5" presStyleCnt="9">
        <dgm:presLayoutVars>
          <dgm:bulletEnabled val="1"/>
        </dgm:presLayoutVars>
      </dgm:prSet>
      <dgm:spPr/>
    </dgm:pt>
    <dgm:pt modelId="{6DA968A8-D470-4D91-948B-037979654A88}" type="pres">
      <dgm:prSet presAssocID="{3823E030-85A9-496C-981E-E780388A8D78}" presName="sibTrans" presStyleCnt="0"/>
      <dgm:spPr/>
    </dgm:pt>
    <dgm:pt modelId="{1D6B0DF5-E484-46A4-AEAB-134C7EEFBC0F}" type="pres">
      <dgm:prSet presAssocID="{D544A1FB-1845-49D7-BE4C-B56D23BF0678}" presName="node" presStyleLbl="node1" presStyleIdx="6" presStyleCnt="9">
        <dgm:presLayoutVars>
          <dgm:bulletEnabled val="1"/>
        </dgm:presLayoutVars>
      </dgm:prSet>
      <dgm:spPr/>
    </dgm:pt>
    <dgm:pt modelId="{5A861FDA-10EC-4CA7-A12C-046613A1161A}" type="pres">
      <dgm:prSet presAssocID="{D11BCBD4-2AEC-4C1C-9CA4-F33BEBAEBEE5}" presName="sibTrans" presStyleCnt="0"/>
      <dgm:spPr/>
    </dgm:pt>
    <dgm:pt modelId="{06B502E9-BE23-4238-B349-89E64E69F58E}" type="pres">
      <dgm:prSet presAssocID="{AEAF18E0-9A2D-4346-8DEE-AD73F6160259}" presName="node" presStyleLbl="node1" presStyleIdx="7" presStyleCnt="9">
        <dgm:presLayoutVars>
          <dgm:bulletEnabled val="1"/>
        </dgm:presLayoutVars>
      </dgm:prSet>
      <dgm:spPr/>
    </dgm:pt>
    <dgm:pt modelId="{F644429B-F87B-406F-BF19-A363AFCE8805}" type="pres">
      <dgm:prSet presAssocID="{53F777D8-CC6E-42E0-ABFD-17D98410CC04}" presName="sibTrans" presStyleCnt="0"/>
      <dgm:spPr/>
    </dgm:pt>
    <dgm:pt modelId="{C24151CA-DBF6-4854-B6C9-AB9A6DED612F}" type="pres">
      <dgm:prSet presAssocID="{A3AC8BAB-1DC4-4018-BAD6-6A3C01680E6D}" presName="node" presStyleLbl="node1" presStyleIdx="8" presStyleCnt="9">
        <dgm:presLayoutVars>
          <dgm:bulletEnabled val="1"/>
        </dgm:presLayoutVars>
      </dgm:prSet>
      <dgm:spPr/>
    </dgm:pt>
  </dgm:ptLst>
  <dgm:cxnLst>
    <dgm:cxn modelId="{33DC5E07-37C2-431E-9FB0-ED4A5BE817EB}" type="presOf" srcId="{CFD8A4D9-0309-4D03-89E3-CD6C7D61F771}" destId="{C48FB5FC-E443-4A46-9C03-6D9F5396084C}" srcOrd="0" destOrd="0" presId="urn:microsoft.com/office/officeart/2005/8/layout/default"/>
    <dgm:cxn modelId="{FB84C713-DC7B-48BD-9B5E-8C0D0934B6AA}" type="presOf" srcId="{A3AC8BAB-1DC4-4018-BAD6-6A3C01680E6D}" destId="{C24151CA-DBF6-4854-B6C9-AB9A6DED612F}" srcOrd="0" destOrd="0" presId="urn:microsoft.com/office/officeart/2005/8/layout/default"/>
    <dgm:cxn modelId="{38099E17-8ED4-4811-B240-C0DF29C731B8}" srcId="{1C01922C-E71D-4F2F-8B23-F6212F81392A}" destId="{AEAF18E0-9A2D-4346-8DEE-AD73F6160259}" srcOrd="7" destOrd="0" parTransId="{A9EBE910-881B-436A-9D13-33FF09F8DC70}" sibTransId="{53F777D8-CC6E-42E0-ABFD-17D98410CC04}"/>
    <dgm:cxn modelId="{76440133-9E97-404B-B9B2-0418B6E2DF55}" type="presOf" srcId="{A03AD10D-6521-4A96-A985-7A6547F22F07}" destId="{EB9C1EE0-121B-437B-930C-99BE9AFC430A}" srcOrd="0" destOrd="0" presId="urn:microsoft.com/office/officeart/2005/8/layout/default"/>
    <dgm:cxn modelId="{B3FE3A3E-EF63-405A-8AF9-E62C82CDE532}" srcId="{1C01922C-E71D-4F2F-8B23-F6212F81392A}" destId="{AB4478A3-D972-4A3D-B204-9243E699D410}" srcOrd="5" destOrd="0" parTransId="{163C5A79-1B75-4E14-A9F3-A894963FA75E}" sibTransId="{3823E030-85A9-496C-981E-E780388A8D78}"/>
    <dgm:cxn modelId="{3F57BC40-4925-4699-AC10-C992A4DA385C}" type="presOf" srcId="{AB4478A3-D972-4A3D-B204-9243E699D410}" destId="{4A731129-CB34-4CBF-AD23-B30E3DDF79D9}" srcOrd="0" destOrd="0" presId="urn:microsoft.com/office/officeart/2005/8/layout/default"/>
    <dgm:cxn modelId="{6C17E065-19A8-45A8-8DCE-87611358E592}" srcId="{1C01922C-E71D-4F2F-8B23-F6212F81392A}" destId="{5E65FEFB-BF46-49E1-ACB8-89588FA1F9A5}" srcOrd="2" destOrd="0" parTransId="{23A7F372-6AFC-41DF-A291-0940E9C864A8}" sibTransId="{43B8EDE7-E964-44F2-8573-F7A38B9B0759}"/>
    <dgm:cxn modelId="{42F2454D-86C0-4629-A958-42401825EB84}" type="presOf" srcId="{5E65FEFB-BF46-49E1-ACB8-89588FA1F9A5}" destId="{5C082544-790F-42D5-B4A3-36D935CE92E3}" srcOrd="0" destOrd="0" presId="urn:microsoft.com/office/officeart/2005/8/layout/default"/>
    <dgm:cxn modelId="{24B4A175-FFEB-4DBA-A711-8F721415495D}" srcId="{1C01922C-E71D-4F2F-8B23-F6212F81392A}" destId="{A3AC8BAB-1DC4-4018-BAD6-6A3C01680E6D}" srcOrd="8" destOrd="0" parTransId="{AA9BF8E8-6808-4282-A9B4-0D225639F177}" sibTransId="{70240883-A905-46D4-A10C-6F42D77E762F}"/>
    <dgm:cxn modelId="{EA0D9976-1241-494C-A82B-1DCCFC41E8B0}" type="presOf" srcId="{1C01922C-E71D-4F2F-8B23-F6212F81392A}" destId="{3E8050E7-AE5D-4956-B302-C2DB39F7CA9B}" srcOrd="0" destOrd="0" presId="urn:microsoft.com/office/officeart/2005/8/layout/default"/>
    <dgm:cxn modelId="{48BE5F90-DD89-4D4A-97C3-BBC6C7DE3720}" srcId="{1C01922C-E71D-4F2F-8B23-F6212F81392A}" destId="{CFD8A4D9-0309-4D03-89E3-CD6C7D61F771}" srcOrd="3" destOrd="0" parTransId="{6E0DDB5E-913A-426B-ADC5-3B068CABFAAA}" sibTransId="{BF1607E8-7B1D-4B38-BDC8-61B5FCCE104B}"/>
    <dgm:cxn modelId="{EBBF4E9F-8311-410D-AB5F-D3053C03057D}" type="presOf" srcId="{E45FECDA-5C76-45D2-8F69-B9B5A82724EE}" destId="{A41A4594-1867-47C4-A999-2DC327E27F69}" srcOrd="0" destOrd="0" presId="urn:microsoft.com/office/officeart/2005/8/layout/default"/>
    <dgm:cxn modelId="{4A8532B3-05F2-475F-9AA1-287EEE6321AF}" srcId="{1C01922C-E71D-4F2F-8B23-F6212F81392A}" destId="{549C752C-DDC3-4F78-9436-DF0B42A62026}" srcOrd="0" destOrd="0" parTransId="{14DCD335-B585-4EC5-B8CC-97F5371D5FDE}" sibTransId="{C69B2140-1BB3-4163-884E-D71CAECF4F97}"/>
    <dgm:cxn modelId="{81C8BBCC-306B-4799-9ABC-0CE74229EE1A}" srcId="{1C01922C-E71D-4F2F-8B23-F6212F81392A}" destId="{A03AD10D-6521-4A96-A985-7A6547F22F07}" srcOrd="4" destOrd="0" parTransId="{B66F029C-8E07-4BEC-B322-E114F7F9764C}" sibTransId="{EA5E47F0-0254-4F31-9BE9-476C2A1C5077}"/>
    <dgm:cxn modelId="{0C854DD5-F3AD-47AA-B384-B6DF11A3A646}" type="presOf" srcId="{D544A1FB-1845-49D7-BE4C-B56D23BF0678}" destId="{1D6B0DF5-E484-46A4-AEAB-134C7EEFBC0F}" srcOrd="0" destOrd="0" presId="urn:microsoft.com/office/officeart/2005/8/layout/default"/>
    <dgm:cxn modelId="{DBC980D6-1569-4A4E-AB1D-7D4E38CE2B57}" srcId="{1C01922C-E71D-4F2F-8B23-F6212F81392A}" destId="{E45FECDA-5C76-45D2-8F69-B9B5A82724EE}" srcOrd="1" destOrd="0" parTransId="{EC1542AA-ED06-4293-9F3E-0D60C9117602}" sibTransId="{F8339B1D-096D-48F0-87BC-6E10E255C4A2}"/>
    <dgm:cxn modelId="{919662DD-F97B-48B8-9C0C-5A883CBA57F8}" type="presOf" srcId="{549C752C-DDC3-4F78-9436-DF0B42A62026}" destId="{8A125B69-0F5E-4083-8858-AEABAB3D5319}" srcOrd="0" destOrd="0" presId="urn:microsoft.com/office/officeart/2005/8/layout/default"/>
    <dgm:cxn modelId="{2C359EDD-1EEE-4537-9A76-10CC90A3DA09}" srcId="{1C01922C-E71D-4F2F-8B23-F6212F81392A}" destId="{D544A1FB-1845-49D7-BE4C-B56D23BF0678}" srcOrd="6" destOrd="0" parTransId="{07CE9249-FC8E-4F41-AB5E-DC7DA467DB12}" sibTransId="{D11BCBD4-2AEC-4C1C-9CA4-F33BEBAEBEE5}"/>
    <dgm:cxn modelId="{94A01CF6-87D9-4121-B0A7-BBA992ABBBC6}" type="presOf" srcId="{AEAF18E0-9A2D-4346-8DEE-AD73F6160259}" destId="{06B502E9-BE23-4238-B349-89E64E69F58E}" srcOrd="0" destOrd="0" presId="urn:microsoft.com/office/officeart/2005/8/layout/default"/>
    <dgm:cxn modelId="{E87F97BF-AD49-4D17-9AB4-78F5A0505AC0}" type="presParOf" srcId="{3E8050E7-AE5D-4956-B302-C2DB39F7CA9B}" destId="{8A125B69-0F5E-4083-8858-AEABAB3D5319}" srcOrd="0" destOrd="0" presId="urn:microsoft.com/office/officeart/2005/8/layout/default"/>
    <dgm:cxn modelId="{DFFE9EA6-4A63-46CF-BB3E-7B6E31BCBBFB}" type="presParOf" srcId="{3E8050E7-AE5D-4956-B302-C2DB39F7CA9B}" destId="{22870B1B-C723-4749-9413-11422CA22C42}" srcOrd="1" destOrd="0" presId="urn:microsoft.com/office/officeart/2005/8/layout/default"/>
    <dgm:cxn modelId="{68EF62CC-4180-4A0F-B365-59D6F075115E}" type="presParOf" srcId="{3E8050E7-AE5D-4956-B302-C2DB39F7CA9B}" destId="{A41A4594-1867-47C4-A999-2DC327E27F69}" srcOrd="2" destOrd="0" presId="urn:microsoft.com/office/officeart/2005/8/layout/default"/>
    <dgm:cxn modelId="{57014D45-0D59-4D87-8802-588EE80B5587}" type="presParOf" srcId="{3E8050E7-AE5D-4956-B302-C2DB39F7CA9B}" destId="{4A32A984-7E36-4DEA-A975-31FB558CF33D}" srcOrd="3" destOrd="0" presId="urn:microsoft.com/office/officeart/2005/8/layout/default"/>
    <dgm:cxn modelId="{542DEBD3-BD9F-4069-BD56-4EC1B1C46E63}" type="presParOf" srcId="{3E8050E7-AE5D-4956-B302-C2DB39F7CA9B}" destId="{5C082544-790F-42D5-B4A3-36D935CE92E3}" srcOrd="4" destOrd="0" presId="urn:microsoft.com/office/officeart/2005/8/layout/default"/>
    <dgm:cxn modelId="{9B3FD039-74E5-44CC-B8D2-75D35BD57F4D}" type="presParOf" srcId="{3E8050E7-AE5D-4956-B302-C2DB39F7CA9B}" destId="{C8060501-B18D-419C-AADD-CC06124F6A1C}" srcOrd="5" destOrd="0" presId="urn:microsoft.com/office/officeart/2005/8/layout/default"/>
    <dgm:cxn modelId="{587E2B06-DFD2-4F4C-A051-E26D5219112B}" type="presParOf" srcId="{3E8050E7-AE5D-4956-B302-C2DB39F7CA9B}" destId="{C48FB5FC-E443-4A46-9C03-6D9F5396084C}" srcOrd="6" destOrd="0" presId="urn:microsoft.com/office/officeart/2005/8/layout/default"/>
    <dgm:cxn modelId="{E4C270AF-5CFB-4635-B8FC-5E15144F9745}" type="presParOf" srcId="{3E8050E7-AE5D-4956-B302-C2DB39F7CA9B}" destId="{F7C3BD62-1083-4457-9148-1FC5B6430BFF}" srcOrd="7" destOrd="0" presId="urn:microsoft.com/office/officeart/2005/8/layout/default"/>
    <dgm:cxn modelId="{189E3A8E-F4BA-4ED2-A68A-858B2228FBB4}" type="presParOf" srcId="{3E8050E7-AE5D-4956-B302-C2DB39F7CA9B}" destId="{EB9C1EE0-121B-437B-930C-99BE9AFC430A}" srcOrd="8" destOrd="0" presId="urn:microsoft.com/office/officeart/2005/8/layout/default"/>
    <dgm:cxn modelId="{D6E1188A-E101-4B8C-BB85-991C33A0D821}" type="presParOf" srcId="{3E8050E7-AE5D-4956-B302-C2DB39F7CA9B}" destId="{B231B549-F730-46E2-95A2-4B0FFE839221}" srcOrd="9" destOrd="0" presId="urn:microsoft.com/office/officeart/2005/8/layout/default"/>
    <dgm:cxn modelId="{F7CD9D65-91FB-4ACC-A3F9-A198C4C53E5C}" type="presParOf" srcId="{3E8050E7-AE5D-4956-B302-C2DB39F7CA9B}" destId="{4A731129-CB34-4CBF-AD23-B30E3DDF79D9}" srcOrd="10" destOrd="0" presId="urn:microsoft.com/office/officeart/2005/8/layout/default"/>
    <dgm:cxn modelId="{D9097609-43E9-4B43-A55C-A291C0107B03}" type="presParOf" srcId="{3E8050E7-AE5D-4956-B302-C2DB39F7CA9B}" destId="{6DA968A8-D470-4D91-948B-037979654A88}" srcOrd="11" destOrd="0" presId="urn:microsoft.com/office/officeart/2005/8/layout/default"/>
    <dgm:cxn modelId="{B1F3BD2D-A403-4D9A-B583-17C378A2C495}" type="presParOf" srcId="{3E8050E7-AE5D-4956-B302-C2DB39F7CA9B}" destId="{1D6B0DF5-E484-46A4-AEAB-134C7EEFBC0F}" srcOrd="12" destOrd="0" presId="urn:microsoft.com/office/officeart/2005/8/layout/default"/>
    <dgm:cxn modelId="{850D44F2-B0F7-458A-BED9-5C57ED835111}" type="presParOf" srcId="{3E8050E7-AE5D-4956-B302-C2DB39F7CA9B}" destId="{5A861FDA-10EC-4CA7-A12C-046613A1161A}" srcOrd="13" destOrd="0" presId="urn:microsoft.com/office/officeart/2005/8/layout/default"/>
    <dgm:cxn modelId="{7E33463E-C857-495C-ADFE-8AA55DDA854C}" type="presParOf" srcId="{3E8050E7-AE5D-4956-B302-C2DB39F7CA9B}" destId="{06B502E9-BE23-4238-B349-89E64E69F58E}" srcOrd="14" destOrd="0" presId="urn:microsoft.com/office/officeart/2005/8/layout/default"/>
    <dgm:cxn modelId="{75B1DECC-4B24-4F82-820A-CBCC4339347F}" type="presParOf" srcId="{3E8050E7-AE5D-4956-B302-C2DB39F7CA9B}" destId="{F644429B-F87B-406F-BF19-A363AFCE8805}" srcOrd="15" destOrd="0" presId="urn:microsoft.com/office/officeart/2005/8/layout/default"/>
    <dgm:cxn modelId="{CB945292-C5F7-420D-96AF-1317F3E18CE4}" type="presParOf" srcId="{3E8050E7-AE5D-4956-B302-C2DB39F7CA9B}" destId="{C24151CA-DBF6-4854-B6C9-AB9A6DED612F}"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870D1-1BC6-4954-866B-2E413A72A6DE}">
      <dsp:nvSpPr>
        <dsp:cNvPr id="0" name=""/>
        <dsp:cNvSpPr/>
      </dsp:nvSpPr>
      <dsp:spPr>
        <a:xfrm>
          <a:off x="3086" y="546287"/>
          <a:ext cx="2448769" cy="14692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a:t>C</a:t>
          </a:r>
        </a:p>
      </dsp:txBody>
      <dsp:txXfrm>
        <a:off x="3086" y="546287"/>
        <a:ext cx="2448769" cy="1469261"/>
      </dsp:txXfrm>
    </dsp:sp>
    <dsp:sp modelId="{ED71D8F1-49C3-4777-AAF4-08F93A3AC147}">
      <dsp:nvSpPr>
        <dsp:cNvPr id="0" name=""/>
        <dsp:cNvSpPr/>
      </dsp:nvSpPr>
      <dsp:spPr>
        <a:xfrm>
          <a:off x="2696733" y="546287"/>
          <a:ext cx="2448769" cy="14692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a:t>C++</a:t>
          </a:r>
        </a:p>
      </dsp:txBody>
      <dsp:txXfrm>
        <a:off x="2696733" y="546287"/>
        <a:ext cx="2448769" cy="1469261"/>
      </dsp:txXfrm>
    </dsp:sp>
    <dsp:sp modelId="{DD63C9ED-98DB-4A4C-A6C3-10E1CA33F7CD}">
      <dsp:nvSpPr>
        <dsp:cNvPr id="0" name=""/>
        <dsp:cNvSpPr/>
      </dsp:nvSpPr>
      <dsp:spPr>
        <a:xfrm>
          <a:off x="5390379" y="546287"/>
          <a:ext cx="2448769" cy="14692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a:t>Rust</a:t>
          </a:r>
        </a:p>
      </dsp:txBody>
      <dsp:txXfrm>
        <a:off x="5390379" y="546287"/>
        <a:ext cx="2448769" cy="1469261"/>
      </dsp:txXfrm>
    </dsp:sp>
    <dsp:sp modelId="{A15DD337-AA2D-4E4E-8E65-2ECFDB44C5F1}">
      <dsp:nvSpPr>
        <dsp:cNvPr id="0" name=""/>
        <dsp:cNvSpPr/>
      </dsp:nvSpPr>
      <dsp:spPr>
        <a:xfrm>
          <a:off x="8084025" y="546287"/>
          <a:ext cx="2448769" cy="146926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a:t>Swift</a:t>
          </a:r>
        </a:p>
      </dsp:txBody>
      <dsp:txXfrm>
        <a:off x="8084025" y="546287"/>
        <a:ext cx="2448769" cy="1469261"/>
      </dsp:txXfrm>
    </dsp:sp>
    <dsp:sp modelId="{C8F014E1-217F-4899-A3A9-CE1E3A02463A}">
      <dsp:nvSpPr>
        <dsp:cNvPr id="0" name=""/>
        <dsp:cNvSpPr/>
      </dsp:nvSpPr>
      <dsp:spPr>
        <a:xfrm>
          <a:off x="3086" y="2260425"/>
          <a:ext cx="2448769" cy="146926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a:t>Go</a:t>
          </a:r>
        </a:p>
      </dsp:txBody>
      <dsp:txXfrm>
        <a:off x="3086" y="2260425"/>
        <a:ext cx="2448769" cy="1469261"/>
      </dsp:txXfrm>
    </dsp:sp>
    <dsp:sp modelId="{2081AF68-D7B0-45F8-A578-3AC55ED4743B}">
      <dsp:nvSpPr>
        <dsp:cNvPr id="0" name=""/>
        <dsp:cNvSpPr/>
      </dsp:nvSpPr>
      <dsp:spPr>
        <a:xfrm>
          <a:off x="2696733" y="2260425"/>
          <a:ext cx="2448769" cy="14692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Ruby</a:t>
          </a:r>
        </a:p>
      </dsp:txBody>
      <dsp:txXfrm>
        <a:off x="2696733" y="2260425"/>
        <a:ext cx="2448769" cy="1469261"/>
      </dsp:txXfrm>
    </dsp:sp>
    <dsp:sp modelId="{A41A23F3-4525-4739-8A16-DE33CA0BE519}">
      <dsp:nvSpPr>
        <dsp:cNvPr id="0" name=""/>
        <dsp:cNvSpPr/>
      </dsp:nvSpPr>
      <dsp:spPr>
        <a:xfrm>
          <a:off x="5390379" y="2260425"/>
          <a:ext cx="2448769" cy="146926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Dart</a:t>
          </a:r>
        </a:p>
      </dsp:txBody>
      <dsp:txXfrm>
        <a:off x="5390379" y="2260425"/>
        <a:ext cx="2448769" cy="1469261"/>
      </dsp:txXfrm>
    </dsp:sp>
    <dsp:sp modelId="{E4A568C4-73B8-4F66-A8FF-1789FA498BD5}">
      <dsp:nvSpPr>
        <dsp:cNvPr id="0" name=""/>
        <dsp:cNvSpPr/>
      </dsp:nvSpPr>
      <dsp:spPr>
        <a:xfrm>
          <a:off x="8084025" y="2260425"/>
          <a:ext cx="2448769" cy="14692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Python</a:t>
          </a:r>
        </a:p>
      </dsp:txBody>
      <dsp:txXfrm>
        <a:off x="8084025" y="2260425"/>
        <a:ext cx="2448769" cy="14692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25B69-0F5E-4083-8858-AEABAB3D5319}">
      <dsp:nvSpPr>
        <dsp:cNvPr id="0" name=""/>
        <dsp:cNvSpPr/>
      </dsp:nvSpPr>
      <dsp:spPr>
        <a:xfrm>
          <a:off x="569419" y="712"/>
          <a:ext cx="2347895" cy="14087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Projects</a:t>
          </a:r>
        </a:p>
      </dsp:txBody>
      <dsp:txXfrm>
        <a:off x="569419" y="712"/>
        <a:ext cx="2347895" cy="1408737"/>
      </dsp:txXfrm>
    </dsp:sp>
    <dsp:sp modelId="{A41A4594-1867-47C4-A999-2DC327E27F69}">
      <dsp:nvSpPr>
        <dsp:cNvPr id="0" name=""/>
        <dsp:cNvSpPr/>
      </dsp:nvSpPr>
      <dsp:spPr>
        <a:xfrm>
          <a:off x="3152104" y="712"/>
          <a:ext cx="2347895" cy="140873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JS Interop</a:t>
          </a:r>
        </a:p>
      </dsp:txBody>
      <dsp:txXfrm>
        <a:off x="3152104" y="712"/>
        <a:ext cx="2347895" cy="1408737"/>
      </dsp:txXfrm>
    </dsp:sp>
    <dsp:sp modelId="{5C082544-790F-42D5-B4A3-36D935CE92E3}">
      <dsp:nvSpPr>
        <dsp:cNvPr id="0" name=""/>
        <dsp:cNvSpPr/>
      </dsp:nvSpPr>
      <dsp:spPr>
        <a:xfrm>
          <a:off x="5734790" y="712"/>
          <a:ext cx="2347895" cy="140873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Routing</a:t>
          </a:r>
        </a:p>
      </dsp:txBody>
      <dsp:txXfrm>
        <a:off x="5734790" y="712"/>
        <a:ext cx="2347895" cy="1408737"/>
      </dsp:txXfrm>
    </dsp:sp>
    <dsp:sp modelId="{C48FB5FC-E443-4A46-9C03-6D9F5396084C}">
      <dsp:nvSpPr>
        <dsp:cNvPr id="0" name=""/>
        <dsp:cNvSpPr/>
      </dsp:nvSpPr>
      <dsp:spPr>
        <a:xfrm>
          <a:off x="8317475" y="712"/>
          <a:ext cx="2347895" cy="14087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Components</a:t>
          </a:r>
        </a:p>
      </dsp:txBody>
      <dsp:txXfrm>
        <a:off x="8317475" y="712"/>
        <a:ext cx="2347895" cy="1408737"/>
      </dsp:txXfrm>
    </dsp:sp>
    <dsp:sp modelId="{EB9C1EE0-121B-437B-930C-99BE9AFC430A}">
      <dsp:nvSpPr>
        <dsp:cNvPr id="0" name=""/>
        <dsp:cNvSpPr/>
      </dsp:nvSpPr>
      <dsp:spPr>
        <a:xfrm>
          <a:off x="569419" y="1644239"/>
          <a:ext cx="2347895" cy="140873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Eventing</a:t>
          </a:r>
        </a:p>
      </dsp:txBody>
      <dsp:txXfrm>
        <a:off x="569419" y="1644239"/>
        <a:ext cx="2347895" cy="1408737"/>
      </dsp:txXfrm>
    </dsp:sp>
    <dsp:sp modelId="{4A731129-CB34-4CBF-AD23-B30E3DDF79D9}">
      <dsp:nvSpPr>
        <dsp:cNvPr id="0" name=""/>
        <dsp:cNvSpPr/>
      </dsp:nvSpPr>
      <dsp:spPr>
        <a:xfrm>
          <a:off x="3152104" y="1644239"/>
          <a:ext cx="2347895" cy="14087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State</a:t>
          </a:r>
        </a:p>
      </dsp:txBody>
      <dsp:txXfrm>
        <a:off x="3152104" y="1644239"/>
        <a:ext cx="2347895" cy="1408737"/>
      </dsp:txXfrm>
    </dsp:sp>
    <dsp:sp modelId="{1D6B0DF5-E484-46A4-AEAB-134C7EEFBC0F}">
      <dsp:nvSpPr>
        <dsp:cNvPr id="0" name=""/>
        <dsp:cNvSpPr/>
      </dsp:nvSpPr>
      <dsp:spPr>
        <a:xfrm>
          <a:off x="5734790" y="1644239"/>
          <a:ext cx="2347895" cy="140873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Testing</a:t>
          </a:r>
        </a:p>
      </dsp:txBody>
      <dsp:txXfrm>
        <a:off x="5734790" y="1644239"/>
        <a:ext cx="2347895" cy="1408737"/>
      </dsp:txXfrm>
    </dsp:sp>
    <dsp:sp modelId="{06B502E9-BE23-4238-B349-89E64E69F58E}">
      <dsp:nvSpPr>
        <dsp:cNvPr id="0" name=""/>
        <dsp:cNvSpPr/>
      </dsp:nvSpPr>
      <dsp:spPr>
        <a:xfrm>
          <a:off x="8317475" y="1644239"/>
          <a:ext cx="2347895" cy="140873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Threading</a:t>
          </a:r>
        </a:p>
      </dsp:txBody>
      <dsp:txXfrm>
        <a:off x="8317475" y="1644239"/>
        <a:ext cx="2347895" cy="1408737"/>
      </dsp:txXfrm>
    </dsp:sp>
    <dsp:sp modelId="{C24151CA-DBF6-4854-B6C9-AB9A6DED612F}">
      <dsp:nvSpPr>
        <dsp:cNvPr id="0" name=""/>
        <dsp:cNvSpPr/>
      </dsp:nvSpPr>
      <dsp:spPr>
        <a:xfrm>
          <a:off x="4443447" y="3287766"/>
          <a:ext cx="2347895" cy="14087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Hosting</a:t>
          </a:r>
        </a:p>
      </dsp:txBody>
      <dsp:txXfrm>
        <a:off x="4443447" y="3287766"/>
        <a:ext cx="2347895" cy="140873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5/6/2020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1805136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And then you can do an Unreal demo in the browser, which is actually pretty impressive. But none of this is standardized.</a:t>
            </a:r>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2450426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Enter </a:t>
            </a:r>
            <a:r>
              <a:rPr lang="en-US" dirty="0" err="1"/>
              <a:t>WebAssembly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2743951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WebAssembly</a:t>
            </a:r>
            <a:r>
              <a:rPr lang="en-US" dirty="0"/>
              <a:t> is</a:t>
            </a:r>
            <a:r>
              <a:rPr lang="en-US" baseline="0" dirty="0"/>
              <a:t> fundamentally the same thing as asm.js, but done as an open standard for web developers.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3205965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Everyone is implementing it</a:t>
            </a:r>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3253996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come directly from the </a:t>
            </a:r>
            <a:r>
              <a:rPr lang="en-US" dirty="0" err="1"/>
              <a:t>WebAssembly</a:t>
            </a:r>
            <a:r>
              <a:rPr lang="en-US" baseline="0" dirty="0"/>
              <a:t> site: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Overview</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•Efficient and fast: The </a:t>
            </a:r>
            <a:r>
              <a:rPr lang="en-US" dirty="0" err="1"/>
              <a:t>wasm</a:t>
            </a:r>
            <a:r>
              <a:rPr lang="en-US" dirty="0"/>
              <a:t> AST is designed to be encoded in a size- and load-time-efficient binary format. </a:t>
            </a:r>
            <a:r>
              <a:rPr lang="en-US" dirty="0" err="1"/>
              <a:t>WebAssembly</a:t>
            </a:r>
            <a:r>
              <a:rPr lang="en-US" dirty="0"/>
              <a:t> aims to execute at native speed by taking advantage of common hardware capabilities available on a wide range of 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•Safe: </a:t>
            </a:r>
            <a:r>
              <a:rPr lang="en-US" dirty="0" err="1"/>
              <a:t>WebAssembly</a:t>
            </a:r>
            <a:r>
              <a:rPr lang="en-US" dirty="0"/>
              <a:t> describes a memory-safe, sandboxed execution environment that may even be implemented inside existing JavaScript virtual machines. When embedded in the web, </a:t>
            </a:r>
            <a:r>
              <a:rPr lang="en-US" dirty="0" err="1"/>
              <a:t>WebAssembly</a:t>
            </a:r>
            <a:r>
              <a:rPr lang="en-US" dirty="0"/>
              <a:t> will enforce the same-origin and permissions security policies of the browser.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•Open and </a:t>
            </a:r>
            <a:r>
              <a:rPr lang="en-US" dirty="0" err="1"/>
              <a:t>debuggable</a:t>
            </a:r>
            <a:r>
              <a:rPr lang="en-US" dirty="0"/>
              <a:t>: </a:t>
            </a:r>
            <a:r>
              <a:rPr lang="en-US" dirty="0" err="1"/>
              <a:t>WebAssembly</a:t>
            </a:r>
            <a:r>
              <a:rPr lang="en-US" dirty="0"/>
              <a:t> is designed to be pretty-printed in a textual format for debugging, testing, experimenting, optimizing, learning, teaching, and writing programs by hand. The textual format will be used when viewing the source of </a:t>
            </a:r>
            <a:r>
              <a:rPr lang="en-US" dirty="0" err="1"/>
              <a:t>wasm</a:t>
            </a:r>
            <a:r>
              <a:rPr lang="en-US" dirty="0"/>
              <a:t> modules on the web.</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•Part of the open web platform: </a:t>
            </a:r>
            <a:r>
              <a:rPr lang="en-US" dirty="0" err="1"/>
              <a:t>WebAssembly</a:t>
            </a:r>
            <a:r>
              <a:rPr lang="en-US" dirty="0"/>
              <a:t> is designed to maintain the </a:t>
            </a:r>
            <a:r>
              <a:rPr lang="en-US" dirty="0" err="1"/>
              <a:t>versionless</a:t>
            </a:r>
            <a:r>
              <a:rPr lang="en-US" dirty="0"/>
              <a:t>, feature-tested, and backwards-compatible nature of the web. </a:t>
            </a:r>
            <a:r>
              <a:rPr lang="en-US" dirty="0" err="1"/>
              <a:t>WebAssembly</a:t>
            </a:r>
            <a:r>
              <a:rPr lang="en-US" dirty="0"/>
              <a:t> modules will be able to call into and out of the JavaScript context and access browser functionality through the same Web APIs accessible from JavaScript. </a:t>
            </a:r>
            <a:r>
              <a:rPr lang="en-US" dirty="0" err="1"/>
              <a:t>WebAssembly</a:t>
            </a:r>
            <a:r>
              <a:rPr lang="en-US" dirty="0"/>
              <a:t> also supports non-web embeddings.</a:t>
            </a:r>
          </a:p>
          <a:p>
            <a:endParaRPr lang="en-US" dirty="0"/>
          </a:p>
        </p:txBody>
      </p:sp>
      <p:sp>
        <p:nvSpPr>
          <p:cNvPr id="4" name="Slide Number Placeholder 3"/>
          <p:cNvSpPr>
            <a:spLocks noGrp="1"/>
          </p:cNvSpPr>
          <p:nvPr>
            <p:ph type="sldNum" sz="quarter" idx="5"/>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521929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do </a:t>
            </a:r>
            <a:r>
              <a:rPr lang="en-US" dirty="0" err="1"/>
              <a:t>Collatz</a:t>
            </a:r>
            <a:r>
              <a:rPr lang="en-US" dirty="0"/>
              <a:t> in </a:t>
            </a:r>
            <a:r>
              <a:rPr lang="en-US" dirty="0" err="1"/>
              <a:t>WebAssembly</a:t>
            </a:r>
            <a:endParaRPr lang="en-US" dirty="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972434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end, most developers really won’t have to worry</a:t>
            </a:r>
            <a:r>
              <a:rPr lang="en-US" baseline="0" dirty="0"/>
              <a:t> about </a:t>
            </a:r>
            <a:r>
              <a:rPr lang="en-US" baseline="0" dirty="0" err="1"/>
              <a:t>wasm</a:t>
            </a:r>
            <a:r>
              <a:rPr lang="en-US" baseline="0" dirty="0"/>
              <a:t> any more than they do about assembly, .NET IL, Java byte codes, etc.</a:t>
            </a:r>
            <a:endParaRPr lang="en-US" dirty="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209130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that WA needs more features, like threads, native DOM support, etc. You can find out their roadmap here.</a:t>
            </a:r>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1510575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it’s very cool to see that other languages are targeting WASM.</a:t>
            </a:r>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3460923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But what about C#?</a:t>
            </a:r>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2022887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JavaScript was meant to be a scripting languages for documents. Pushing it any farther than that and it was difficult to prevent spaghetti code from happening.</a:t>
            </a:r>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3090615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People are already creating ways to run C# in the browser. For example, there’s </a:t>
            </a:r>
            <a:r>
              <a:rPr lang="en-US" baseline="0" dirty="0" err="1"/>
              <a:t>Blazor</a:t>
            </a:r>
            <a:r>
              <a:rPr lang="en-US" baseline="0" dirty="0"/>
              <a:t>. And what’s exciting about this is that, it’s no longer a prototype. It’s moved to the ASP.NET team as an experimental feature!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3376986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Here’s the repo that you can get.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2288122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Note that it’s moving.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2760988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This….is….HUGE!!!!!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897321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Blazor</a:t>
            </a:r>
            <a:r>
              <a:rPr lang="en-US" dirty="0"/>
              <a:t> server-side comes with .NET Core 3.0. Client-side is scheduled May 2020 (that’s where the cool stuff is)</a:t>
            </a:r>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2754315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Third-party component vendors are already supporting </a:t>
            </a:r>
            <a:r>
              <a:rPr lang="en-US" dirty="0" err="1"/>
              <a:t>Blazor</a:t>
            </a:r>
            <a:r>
              <a:rPr lang="en-US" dirty="0"/>
              <a:t>.</a:t>
            </a:r>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646990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Projects – what different project templates are there, point out key aspects</a:t>
            </a:r>
          </a:p>
          <a:p>
            <a:r>
              <a:rPr lang="en-US" dirty="0"/>
              <a:t>JS Interop – interacting with JS is essential in the foreseeable future. Show Chart.js and geolocation</a:t>
            </a:r>
          </a:p>
          <a:p>
            <a:r>
              <a:rPr lang="en-US" dirty="0"/>
              <a:t>Routing – using route information to display information and pass data to the component</a:t>
            </a:r>
          </a:p>
          <a:p>
            <a:r>
              <a:rPr lang="en-US" dirty="0"/>
              <a:t>Components – what are they, what’s the lifecycle, how is code and UI handled, etc.</a:t>
            </a:r>
          </a:p>
          <a:p>
            <a:r>
              <a:rPr lang="en-US" dirty="0" err="1"/>
              <a:t>Eventing</a:t>
            </a:r>
            <a:r>
              <a:rPr lang="en-US" dirty="0"/>
              <a:t> – think event aggregation, how do components “talk” to other parts of the application seamlessly</a:t>
            </a:r>
          </a:p>
          <a:p>
            <a:r>
              <a:rPr lang="en-US" dirty="0"/>
              <a:t>State – how does </a:t>
            </a:r>
            <a:r>
              <a:rPr lang="en-US" dirty="0" err="1"/>
              <a:t>Blazor</a:t>
            </a:r>
            <a:r>
              <a:rPr lang="en-US" dirty="0"/>
              <a:t> handle application state</a:t>
            </a:r>
          </a:p>
          <a:p>
            <a:r>
              <a:rPr lang="en-US" dirty="0"/>
              <a:t>Testing – unit, integration, also talk about MV* approaches</a:t>
            </a:r>
          </a:p>
          <a:p>
            <a:r>
              <a:rPr lang="en-US" dirty="0"/>
              <a:t>Threading – doing work “in the background”, how does that work</a:t>
            </a:r>
          </a:p>
          <a:p>
            <a:r>
              <a:rPr lang="en-US" dirty="0"/>
              <a:t>Hosting – think </a:t>
            </a:r>
            <a:r>
              <a:rPr lang="en-US" dirty="0" err="1"/>
              <a:t>Blazor</a:t>
            </a:r>
            <a:r>
              <a:rPr lang="en-US" dirty="0"/>
              <a:t> mobile here</a:t>
            </a:r>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1371204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do </a:t>
            </a:r>
            <a:r>
              <a:rPr lang="en-US" dirty="0" err="1"/>
              <a:t>Collatz</a:t>
            </a:r>
            <a:r>
              <a:rPr lang="en-US" dirty="0"/>
              <a:t> in </a:t>
            </a:r>
            <a:r>
              <a:rPr lang="en-US" dirty="0" err="1"/>
              <a:t>WebAssembly</a:t>
            </a:r>
            <a:endParaRPr lang="en-US" dirty="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2144610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WebAssembly</a:t>
            </a:r>
            <a:r>
              <a:rPr lang="en-US" dirty="0"/>
              <a:t> is all about speed.</a:t>
            </a:r>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3252062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WebAssembly</a:t>
            </a:r>
            <a:r>
              <a:rPr lang="en-US" dirty="0"/>
              <a:t> is also about freedom.</a:t>
            </a:r>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756636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time, developers creates packages and modules to make web development easier.</a:t>
            </a:r>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3253839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Choice is good. Sometimes it can be overwhelming, but if</a:t>
            </a:r>
            <a:r>
              <a:rPr lang="en-US" baseline="0" dirty="0"/>
              <a:t> developers can choose a language that they are comfortable with and feel productive in, the environment really shouldn’t be a constraint, especially on the web. With Swift (and to some degree, Xamarin), it’s clear that developers are starting to move away from Objective-C to other choices.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1793232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Will this happen when </a:t>
            </a:r>
            <a:r>
              <a:rPr lang="en-US" baseline="0" dirty="0" err="1"/>
              <a:t>wasm</a:t>
            </a:r>
            <a:r>
              <a:rPr lang="en-US" baseline="0" dirty="0"/>
              <a:t> becomes mainstream? Time will tell….</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13282619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possible to use code from ANY language if it targets WASM. This is language interoperability at a native level that is much simpler than p-invokes.</a:t>
            </a:r>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1581351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do </a:t>
            </a:r>
            <a:r>
              <a:rPr lang="en-US" dirty="0" err="1"/>
              <a:t>Collatz</a:t>
            </a:r>
            <a:r>
              <a:rPr lang="en-US" dirty="0"/>
              <a:t> in </a:t>
            </a:r>
            <a:r>
              <a:rPr lang="en-US" dirty="0" err="1"/>
              <a:t>WebAssembly</a:t>
            </a:r>
            <a:endParaRPr lang="en-US" dirty="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9354757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Blazor</a:t>
            </a:r>
            <a:r>
              <a:rPr lang="en-US" dirty="0"/>
              <a:t> has the potential to be the cross-platform UI strategy from MS, where you can build </a:t>
            </a:r>
            <a:r>
              <a:rPr lang="en-US" dirty="0" err="1"/>
              <a:t>Uis</a:t>
            </a:r>
            <a:r>
              <a:rPr lang="en-US" dirty="0"/>
              <a:t> for the web, or Electron, or native (Flutter, Electron, Xamarin, etc.).</a:t>
            </a:r>
          </a:p>
        </p:txBody>
      </p:sp>
      <p:sp>
        <p:nvSpPr>
          <p:cNvPr id="4" name="Slide Number Placeholder 3"/>
          <p:cNvSpPr>
            <a:spLocks noGrp="1"/>
          </p:cNvSpPr>
          <p:nvPr>
            <p:ph type="sldNum" sz="quarter" idx="10"/>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1068270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….but</a:t>
            </a:r>
            <a:r>
              <a:rPr lang="en-US" baseline="0" dirty="0"/>
              <a:t> I’m confident, especially now that </a:t>
            </a:r>
            <a:r>
              <a:rPr lang="en-US" baseline="0" dirty="0" err="1"/>
              <a:t>Blazor</a:t>
            </a:r>
            <a:r>
              <a:rPr lang="en-US" baseline="0" dirty="0"/>
              <a:t> is supported by MS. The future is looking very bright!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38</a:t>
            </a:fld>
            <a:endParaRPr lang="en-US"/>
          </a:p>
        </p:txBody>
      </p:sp>
    </p:spTree>
    <p:extLst>
      <p:ext uri="{BB962C8B-B14F-4D97-AF65-F5344CB8AC3E}">
        <p14:creationId xmlns:p14="http://schemas.microsoft.com/office/powerpoint/2010/main" val="11215229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Links/Demos:</a:t>
            </a:r>
          </a:p>
          <a:p>
            <a:r>
              <a:rPr lang="en-US" dirty="0" err="1"/>
              <a:t>Blazor</a:t>
            </a:r>
            <a:r>
              <a:rPr lang="en-US" dirty="0"/>
              <a:t> Geolocation updated - https://aspnetmonsters.com/2018/11/2018-11-27-blazor-geolocation-updated/</a:t>
            </a:r>
          </a:p>
          <a:p>
            <a:r>
              <a:rPr lang="en-US" dirty="0"/>
              <a:t>Can I Use </a:t>
            </a:r>
            <a:r>
              <a:rPr lang="en-US" dirty="0" err="1"/>
              <a:t>Wasm</a:t>
            </a:r>
            <a:r>
              <a:rPr lang="en-US" dirty="0"/>
              <a:t>: http://caniuse.com/#feat=wasm</a:t>
            </a:r>
          </a:p>
          <a:p>
            <a:r>
              <a:rPr lang="en-US" dirty="0"/>
              <a:t>Hashing - https://antelle.github.io/argon2-browser/</a:t>
            </a:r>
          </a:p>
          <a:p>
            <a:r>
              <a:rPr lang="en-US" dirty="0"/>
              <a:t>Animation Demo - http://aws-website-webassemblyskeletalanimation-ffaza.s3-website-us-east-1.amazonaws.com/</a:t>
            </a:r>
          </a:p>
          <a:p>
            <a:r>
              <a:rPr lang="en-US" dirty="0" err="1"/>
              <a:t>Autocad</a:t>
            </a:r>
            <a:r>
              <a:rPr lang="en-US" dirty="0"/>
              <a:t> Client360 - https://client.autocad360.com/#/filemanager.html</a:t>
            </a:r>
          </a:p>
          <a:p>
            <a:r>
              <a:rPr lang="en-US" dirty="0" err="1"/>
              <a:t>WebAssembly</a:t>
            </a:r>
            <a:r>
              <a:rPr lang="en-US" dirty="0"/>
              <a:t>: A New Hope - https://pspdfkit.com/blog/2017/webassembly-a-new-hope/</a:t>
            </a:r>
          </a:p>
          <a:p>
            <a:r>
              <a:rPr lang="en-US" dirty="0" err="1"/>
              <a:t>CoreRT</a:t>
            </a:r>
            <a:r>
              <a:rPr lang="en-US" dirty="0"/>
              <a:t>: C:\corert\tests\src\Simple\HelloWasm\HelloWasm.csproj</a:t>
            </a:r>
          </a:p>
          <a:p>
            <a:r>
              <a:rPr lang="en-US" dirty="0"/>
              <a:t>Websight.js - https://www.websightjs.com/</a:t>
            </a:r>
          </a:p>
          <a:p>
            <a:r>
              <a:rPr lang="en-US" dirty="0" err="1"/>
              <a:t>OouiChat</a:t>
            </a:r>
            <a:r>
              <a:rPr lang="en-US" dirty="0"/>
              <a:t> - http://oouichat.azurewebsites.net/</a:t>
            </a:r>
          </a:p>
          <a:p>
            <a:r>
              <a:rPr lang="en-US" dirty="0"/>
              <a:t>Benchmark.NET in Uno - https://benchmarkdotnet.platform.uno/</a:t>
            </a:r>
          </a:p>
          <a:p>
            <a:r>
              <a:rPr lang="en-US" dirty="0"/>
              <a:t>Blazing Pizza - https://aka.ms/blazorworkshop</a:t>
            </a:r>
          </a:p>
          <a:p>
            <a:r>
              <a:rPr lang="en-US" dirty="0"/>
              <a:t>Build your own </a:t>
            </a:r>
            <a:r>
              <a:rPr lang="en-US" dirty="0" err="1"/>
              <a:t>WebAssembly</a:t>
            </a:r>
            <a:r>
              <a:rPr lang="en-US" dirty="0"/>
              <a:t> Compiler - https://blog.scottlogic.com/2019/05/17/webassembly-compiler.html</a:t>
            </a:r>
          </a:p>
          <a:p>
            <a:endParaRPr lang="en-US" dirty="0"/>
          </a:p>
          <a:p>
            <a:r>
              <a:rPr lang="en-US" dirty="0"/>
              <a:t>References:</a:t>
            </a:r>
          </a:p>
          <a:p>
            <a:r>
              <a:rPr lang="en-US" dirty="0" err="1"/>
              <a:t>Blazor</a:t>
            </a:r>
            <a:r>
              <a:rPr lang="en-US" dirty="0"/>
              <a:t> - https://blazor.net/ (https://dotnet.microsoft.com/apps/aspnet/web-apps/client)</a:t>
            </a:r>
          </a:p>
          <a:p>
            <a:endParaRPr lang="en-US" dirty="0"/>
          </a:p>
          <a:p>
            <a:r>
              <a:rPr lang="en-US" dirty="0"/>
              <a:t>A new experiment: Call .NET </a:t>
            </a:r>
            <a:r>
              <a:rPr lang="en-US" dirty="0" err="1"/>
              <a:t>gRPC</a:t>
            </a:r>
            <a:r>
              <a:rPr lang="en-US" dirty="0"/>
              <a:t> services from the browser with </a:t>
            </a:r>
            <a:r>
              <a:rPr lang="en-US" dirty="0" err="1"/>
              <a:t>gRPC</a:t>
            </a:r>
            <a:r>
              <a:rPr lang="en-US" dirty="0"/>
              <a:t>-Web - https://devblogs.microsoft.com/aspnet/grpc-web-experiment/</a:t>
            </a:r>
          </a:p>
          <a:p>
            <a:r>
              <a:rPr lang="en-US" dirty="0"/>
              <a:t>Using </a:t>
            </a:r>
            <a:r>
              <a:rPr lang="en-US" dirty="0" err="1"/>
              <a:t>gRPC</a:t>
            </a:r>
            <a:r>
              <a:rPr lang="en-US" dirty="0"/>
              <a:t>-Web with </a:t>
            </a:r>
            <a:r>
              <a:rPr lang="en-US" dirty="0" err="1"/>
              <a:t>Blazor</a:t>
            </a:r>
            <a:r>
              <a:rPr lang="en-US" dirty="0"/>
              <a:t> </a:t>
            </a:r>
            <a:r>
              <a:rPr lang="en-US" dirty="0" err="1"/>
              <a:t>WebAssembly</a:t>
            </a:r>
            <a:r>
              <a:rPr lang="en-US" dirty="0"/>
              <a:t> - https://blog.stevensanderson.com/2020/01/15/2020-01-15-grpc-web-in-blazor-webassembly/</a:t>
            </a:r>
          </a:p>
          <a:p>
            <a:r>
              <a:rPr lang="en-US" dirty="0" err="1"/>
              <a:t>Blazor</a:t>
            </a:r>
            <a:r>
              <a:rPr lang="en-US" dirty="0"/>
              <a:t> in more depth - Ryan Nowak &amp; Steve Sanderson - https://www.youtube.com/watch?v=QnBYmTpugz0</a:t>
            </a:r>
          </a:p>
          <a:p>
            <a:r>
              <a:rPr lang="en-US" dirty="0" err="1"/>
              <a:t>Blazor</a:t>
            </a:r>
            <a:r>
              <a:rPr lang="en-US" dirty="0"/>
              <a:t>, a new framework for browser-based .NET apps - Steve Sanderson - https://www.youtube.com/watch?v=Khn7sDUSEJM</a:t>
            </a:r>
          </a:p>
          <a:p>
            <a:r>
              <a:rPr lang="en-US" dirty="0" err="1"/>
              <a:t>Blazor.Animate</a:t>
            </a:r>
            <a:r>
              <a:rPr lang="en-US" dirty="0"/>
              <a:t> - https://github.com/mikoskinen/Blazor.Animate</a:t>
            </a:r>
          </a:p>
          <a:p>
            <a:r>
              <a:rPr lang="en-US" dirty="0"/>
              <a:t>Mobile </a:t>
            </a:r>
            <a:r>
              <a:rPr lang="en-US" dirty="0" err="1"/>
              <a:t>Blazor</a:t>
            </a:r>
            <a:r>
              <a:rPr lang="en-US" dirty="0"/>
              <a:t> Bindings – Getting Started + Why You Should Care - https://www.dylanberry.com/2020/02/05/mobile-blazor-bindings-getting-started-why-you-should-care/</a:t>
            </a:r>
          </a:p>
          <a:p>
            <a:r>
              <a:rPr lang="en-US" dirty="0"/>
              <a:t>Fragment Routing with </a:t>
            </a:r>
            <a:r>
              <a:rPr lang="en-US" dirty="0" err="1"/>
              <a:t>Blazor</a:t>
            </a:r>
            <a:r>
              <a:rPr lang="en-US" dirty="0"/>
              <a:t> - https://chrissainty.com/fragment-routing-with-blazor/</a:t>
            </a:r>
          </a:p>
          <a:p>
            <a:r>
              <a:rPr lang="en-US" dirty="0" err="1"/>
              <a:t>Blazor</a:t>
            </a:r>
            <a:r>
              <a:rPr lang="en-US" dirty="0"/>
              <a:t> by Example - Build a simple traffic light - https://jonhilton.net/blazor-traffic-light/</a:t>
            </a:r>
          </a:p>
          <a:p>
            <a:r>
              <a:rPr lang="en-US" dirty="0"/>
              <a:t>Reuse </a:t>
            </a:r>
            <a:r>
              <a:rPr lang="en-US" dirty="0" err="1"/>
              <a:t>Blazor</a:t>
            </a:r>
            <a:r>
              <a:rPr lang="en-US" dirty="0"/>
              <a:t> WASM UI in </a:t>
            </a:r>
            <a:r>
              <a:rPr lang="en-US" dirty="0" err="1"/>
              <a:t>Blazor</a:t>
            </a:r>
            <a:r>
              <a:rPr lang="en-US" dirty="0"/>
              <a:t> Server - http://www.appvnext.com/blog/2020/2/2/reuse-blazor-wasm-ui-in-blazor-server</a:t>
            </a:r>
          </a:p>
          <a:p>
            <a:r>
              <a:rPr lang="en-US" dirty="0" err="1"/>
              <a:t>Blazor</a:t>
            </a:r>
            <a:r>
              <a:rPr lang="en-US" dirty="0"/>
              <a:t> </a:t>
            </a:r>
            <a:r>
              <a:rPr lang="en-US" dirty="0" err="1"/>
              <a:t>WebAssembly</a:t>
            </a:r>
            <a:r>
              <a:rPr lang="en-US" dirty="0"/>
              <a:t> 3.2.0 Preview 1 release now available - https://devblogs.microsoft.com/aspnet/blazor-webassembly-3-2-0-preview-1-release-now-available/</a:t>
            </a:r>
          </a:p>
          <a:p>
            <a:r>
              <a:rPr lang="en-US" dirty="0" err="1"/>
              <a:t>Blazor</a:t>
            </a:r>
            <a:r>
              <a:rPr lang="en-US" dirty="0"/>
              <a:t> by Example - Build a simple markdown editor - https://jonhilton.net/blazor-markdown-editor/</a:t>
            </a:r>
          </a:p>
          <a:p>
            <a:r>
              <a:rPr lang="en-US" dirty="0"/>
              <a:t>6 </a:t>
            </a:r>
            <a:r>
              <a:rPr lang="en-US" dirty="0" err="1"/>
              <a:t>Blazor</a:t>
            </a:r>
            <a:r>
              <a:rPr lang="en-US" dirty="0"/>
              <a:t> component libraries to speed up your development - https://jonhilton.net/blazor-component-libraries/</a:t>
            </a:r>
          </a:p>
          <a:p>
            <a:r>
              <a:rPr lang="en-US" dirty="0"/>
              <a:t>The Future of </a:t>
            </a:r>
            <a:r>
              <a:rPr lang="en-US" dirty="0" err="1"/>
              <a:t>Blazor</a:t>
            </a:r>
            <a:r>
              <a:rPr lang="en-US" dirty="0"/>
              <a:t> is Native Apps - https://medium.com/young-coder/the-future-of-blazor-is-native-apps-9f4a510acdd5</a:t>
            </a:r>
          </a:p>
          <a:p>
            <a:r>
              <a:rPr lang="en-US" dirty="0"/>
              <a:t>Deploy a </a:t>
            </a:r>
            <a:r>
              <a:rPr lang="en-US" dirty="0" err="1"/>
              <a:t>Blazor</a:t>
            </a:r>
            <a:r>
              <a:rPr lang="en-US" dirty="0"/>
              <a:t> WASM site to Azure Storage using GitHub Actions - https://timheuer.com/blog/deploy-blazor-app-to-azure-using-github-actions/</a:t>
            </a:r>
          </a:p>
          <a:p>
            <a:r>
              <a:rPr lang="en-US" dirty="0" err="1"/>
              <a:t>Blazor</a:t>
            </a:r>
            <a:r>
              <a:rPr lang="en-US" dirty="0"/>
              <a:t> in more depth - https://www.youtube.com/watch?v=dCgqTDki-VM</a:t>
            </a:r>
          </a:p>
          <a:p>
            <a:r>
              <a:rPr lang="en-US" dirty="0"/>
              <a:t>Using </a:t>
            </a:r>
            <a:r>
              <a:rPr lang="en-US" dirty="0" err="1"/>
              <a:t>WebAssembly</a:t>
            </a:r>
            <a:r>
              <a:rPr lang="en-US" dirty="0"/>
              <a:t> from .NET with </a:t>
            </a:r>
            <a:r>
              <a:rPr lang="en-US" dirty="0" err="1"/>
              <a:t>Wasmtime</a:t>
            </a:r>
            <a:r>
              <a:rPr lang="en-US" dirty="0"/>
              <a:t> - https://hacks.mozilla.org/2019/12/using-webassembly-from-dotnet-with-wasmtime/</a:t>
            </a:r>
          </a:p>
          <a:p>
            <a:r>
              <a:rPr lang="en-US" dirty="0" err="1"/>
              <a:t>Blazor</a:t>
            </a:r>
            <a:r>
              <a:rPr lang="en-US" dirty="0"/>
              <a:t> University - http://blazor-university.com/</a:t>
            </a:r>
          </a:p>
          <a:p>
            <a:r>
              <a:rPr lang="en-US" dirty="0"/>
              <a:t>Hosting a Containerized Client Side </a:t>
            </a:r>
            <a:r>
              <a:rPr lang="en-US" dirty="0" err="1"/>
              <a:t>Blazor</a:t>
            </a:r>
            <a:r>
              <a:rPr lang="en-US" dirty="0"/>
              <a:t> Applications On Azure - https://medium.com/@waelkdouh/hosting-containerized-client-side-blazor-applications-on-azure-e090af738619</a:t>
            </a:r>
          </a:p>
          <a:p>
            <a:r>
              <a:rPr lang="en-US" dirty="0"/>
              <a:t>Desktop applications with Bolero and </a:t>
            </a:r>
            <a:r>
              <a:rPr lang="en-US" dirty="0" err="1"/>
              <a:t>WebWindow</a:t>
            </a:r>
            <a:r>
              <a:rPr lang="en-US" dirty="0"/>
              <a:t> - https://tarmil.fr/article/2019/11/24/bolero-webwindow</a:t>
            </a:r>
          </a:p>
          <a:p>
            <a:r>
              <a:rPr lang="en-US" dirty="0" err="1"/>
              <a:t>INotifyPropertyChanged</a:t>
            </a:r>
            <a:r>
              <a:rPr lang="en-US" dirty="0"/>
              <a:t> behavior in </a:t>
            </a:r>
            <a:r>
              <a:rPr lang="en-US" dirty="0" err="1"/>
              <a:t>Blazor</a:t>
            </a:r>
            <a:r>
              <a:rPr lang="en-US" dirty="0"/>
              <a:t> Components - http://www.appvnext.com/blog/2019/11/28/inotifypropertychanged-behavior-in-blazor-components</a:t>
            </a:r>
          </a:p>
          <a:p>
            <a:r>
              <a:rPr lang="en-US" dirty="0"/>
              <a:t>What is </a:t>
            </a:r>
            <a:r>
              <a:rPr lang="en-US" dirty="0" err="1"/>
              <a:t>Blazor</a:t>
            </a:r>
            <a:r>
              <a:rPr lang="en-US" dirty="0"/>
              <a:t>? A Tutorial on Building Web Apps with Authentication - https://auth0.com/blog/what-is-blazor-tutorial-on-building-webapp-with-authentication/</a:t>
            </a:r>
          </a:p>
          <a:p>
            <a:r>
              <a:rPr lang="en-US" dirty="0"/>
              <a:t>An In-depth Look at Routing in </a:t>
            </a:r>
            <a:r>
              <a:rPr lang="en-US" dirty="0" err="1"/>
              <a:t>Blazor</a:t>
            </a:r>
            <a:r>
              <a:rPr lang="en-US" dirty="0"/>
              <a:t> - https://chrissainty.com/an-in-depth-look-at-routing-in-blazor/</a:t>
            </a:r>
          </a:p>
          <a:p>
            <a:r>
              <a:rPr lang="en-US" dirty="0"/>
              <a:t>A New Era of Productivity with </a:t>
            </a:r>
            <a:r>
              <a:rPr lang="en-US" dirty="0" err="1"/>
              <a:t>Blazor</a:t>
            </a:r>
            <a:r>
              <a:rPr lang="en-US" dirty="0"/>
              <a:t> - https://www.codemag.com/article/1911052?utm_source=twitter&amp;utm_medium=social-owned&amp;utm_campaign=sm-articles</a:t>
            </a:r>
          </a:p>
          <a:p>
            <a:r>
              <a:rPr lang="en-US" dirty="0" err="1"/>
              <a:t>Blazor</a:t>
            </a:r>
            <a:r>
              <a:rPr lang="en-US" dirty="0"/>
              <a:t> Component Lifecycle Diagram - https://knowledge-base.havit.eu/2019/11/02/blazor-component-lifecycle-diagram/</a:t>
            </a:r>
          </a:p>
          <a:p>
            <a:r>
              <a:rPr lang="en-US" dirty="0"/>
              <a:t>An Introduction to Building Applications with </a:t>
            </a:r>
            <a:r>
              <a:rPr lang="en-US" dirty="0" err="1"/>
              <a:t>Blazor</a:t>
            </a:r>
            <a:r>
              <a:rPr lang="en-US" dirty="0"/>
              <a:t> - http://blazorhelpwebsite.com/Market/Books/AnIntroductiontoBuildingApplicationswithBlazor.aspx</a:t>
            </a:r>
          </a:p>
          <a:p>
            <a:r>
              <a:rPr lang="en-US" dirty="0"/>
              <a:t>Exploring lighter alternatives to Electron for hosting a </a:t>
            </a:r>
            <a:r>
              <a:rPr lang="en-US" dirty="0" err="1"/>
              <a:t>Blazor</a:t>
            </a:r>
            <a:r>
              <a:rPr lang="en-US" dirty="0"/>
              <a:t> desktop app - http://blog.stevensanderson.com/2019/11/01/exploring-lighter-alternatives-to-electron-for-hosting-a-blazor-desktop-app/</a:t>
            </a:r>
          </a:p>
          <a:p>
            <a:r>
              <a:rPr lang="en-US" dirty="0" err="1"/>
              <a:t>Webassembly</a:t>
            </a:r>
            <a:r>
              <a:rPr lang="en-US" dirty="0"/>
              <a:t> for C, Rust, Go, and C# in 45 Minutes - https://dev.to/jeremylikness/webassembly-for-c-rust-go-and-c-in-45-minutes-58md</a:t>
            </a:r>
          </a:p>
          <a:p>
            <a:r>
              <a:rPr lang="en-US" dirty="0"/>
              <a:t>ASP.NET Core updates in .NET Core 3.1 Preview 1 - https://devblogs.microsoft.com/aspnet/asp-net-core-updates-in-net-core-3-1-preview-1/</a:t>
            </a:r>
          </a:p>
          <a:p>
            <a:r>
              <a:rPr lang="en-US" dirty="0" err="1"/>
              <a:t>Blazor</a:t>
            </a:r>
            <a:r>
              <a:rPr lang="en-US" dirty="0"/>
              <a:t> Server in .NET Core 3.0 scenarios and performance - https://devblogs.microsoft.com/aspnet/blazor-server-in-net-core-3-0-scenarios-and-performance/</a:t>
            </a:r>
          </a:p>
          <a:p>
            <a:r>
              <a:rPr lang="en-US" dirty="0"/>
              <a:t>The Future of </a:t>
            </a:r>
            <a:r>
              <a:rPr lang="en-US" dirty="0" err="1"/>
              <a:t>Blazor</a:t>
            </a:r>
            <a:r>
              <a:rPr lang="en-US" dirty="0"/>
              <a:t> on the Client - https://www.youtube.com/watch?v=qF6ixMjCzHA</a:t>
            </a:r>
          </a:p>
          <a:p>
            <a:r>
              <a:rPr lang="en-US" dirty="0"/>
              <a:t>The </a:t>
            </a:r>
            <a:r>
              <a:rPr lang="en-US" dirty="0" err="1"/>
              <a:t>Blazor</a:t>
            </a:r>
            <a:r>
              <a:rPr lang="en-US" dirty="0"/>
              <a:t> Bet - https://odetocode.com/blogs/scott/archive/2019/09/24/the-blazor-bet.aspx</a:t>
            </a:r>
          </a:p>
          <a:p>
            <a:r>
              <a:rPr lang="en-US" dirty="0"/>
              <a:t>Free </a:t>
            </a:r>
            <a:r>
              <a:rPr lang="en-US" dirty="0" err="1"/>
              <a:t>Blazor</a:t>
            </a:r>
            <a:r>
              <a:rPr lang="en-US" dirty="0"/>
              <a:t> Training Course - https://www.devexpress.com/support/training/blazor/</a:t>
            </a:r>
          </a:p>
          <a:p>
            <a:r>
              <a:rPr lang="en-US" dirty="0" err="1"/>
              <a:t>Blazor</a:t>
            </a:r>
            <a:r>
              <a:rPr lang="en-US" dirty="0"/>
              <a:t> Error Handling </a:t>
            </a:r>
            <a:r>
              <a:rPr lang="en-US" dirty="0" err="1"/>
              <a:t>OwningComponentBase</a:t>
            </a:r>
            <a:r>
              <a:rPr lang="en-US" dirty="0"/>
              <a:t> and EF Core Tracking - http://blazorhelpwebsite.com/Blog/tabid/61/EntryId/4353/Blazor-Error-Handling-OwningComponentBase-and-EF-Core-Tracking.aspx</a:t>
            </a:r>
          </a:p>
          <a:p>
            <a:r>
              <a:rPr lang="en-US" dirty="0"/>
              <a:t>File uploads with </a:t>
            </a:r>
            <a:r>
              <a:rPr lang="en-US" dirty="0" err="1"/>
              <a:t>Blazor</a:t>
            </a:r>
            <a:r>
              <a:rPr lang="en-US" dirty="0"/>
              <a:t> - https://blog.stevensanderson.com/2019/09/13/blazor-inputfile/</a:t>
            </a:r>
          </a:p>
          <a:p>
            <a:r>
              <a:rPr lang="en-US" dirty="0"/>
              <a:t>Unit testing </a:t>
            </a:r>
            <a:r>
              <a:rPr lang="en-US" dirty="0" err="1"/>
              <a:t>Blazor</a:t>
            </a:r>
            <a:r>
              <a:rPr lang="en-US" dirty="0"/>
              <a:t> components - a prototype - http://blog.stevensanderson.com/2019/08/29/blazor-unit-testing-prototype/</a:t>
            </a:r>
          </a:p>
          <a:p>
            <a:r>
              <a:rPr lang="en-US" dirty="0"/>
              <a:t>Faster Fractals with Multi-Threaded </a:t>
            </a:r>
            <a:r>
              <a:rPr lang="en-US" dirty="0" err="1"/>
              <a:t>WebAssembly</a:t>
            </a:r>
            <a:r>
              <a:rPr lang="en-US" dirty="0"/>
              <a:t> - https://blog.scottlogic.com/2019/07/15/multithreaded-webassembly.html</a:t>
            </a:r>
          </a:p>
          <a:p>
            <a:r>
              <a:rPr lang="en-US" dirty="0"/>
              <a:t>10 Top </a:t>
            </a:r>
            <a:r>
              <a:rPr lang="en-US" dirty="0" err="1"/>
              <a:t>Blazor</a:t>
            </a:r>
            <a:r>
              <a:rPr lang="en-US" dirty="0"/>
              <a:t> Tools Just a NuGet Away - https://visualstudiomagazine.com/articles/2019/06/04/blazor-nuget.aspx</a:t>
            </a:r>
          </a:p>
          <a:p>
            <a:r>
              <a:rPr lang="en-US" dirty="0"/>
              <a:t>Building a C# Interactive shell in a browser with </a:t>
            </a:r>
            <a:r>
              <a:rPr lang="en-US" dirty="0" err="1"/>
              <a:t>Blazor</a:t>
            </a:r>
            <a:r>
              <a:rPr lang="en-US" dirty="0"/>
              <a:t> (</a:t>
            </a:r>
            <a:r>
              <a:rPr lang="en-US" dirty="0" err="1"/>
              <a:t>WebAssembly</a:t>
            </a:r>
            <a:r>
              <a:rPr lang="en-US" dirty="0"/>
              <a:t>) and Roslyn - https://www.strathweb.com/2019/06/building-a-c-interactive-shell-in-a-browser-with-blazor-webassembly-and-roslyn/</a:t>
            </a:r>
          </a:p>
          <a:p>
            <a:r>
              <a:rPr lang="en-US" dirty="0"/>
              <a:t>Full stack web development with ASP.NET Core 3.0 and </a:t>
            </a:r>
            <a:r>
              <a:rPr lang="en-US" dirty="0" err="1"/>
              <a:t>Blazor</a:t>
            </a:r>
            <a:r>
              <a:rPr lang="en-US" dirty="0"/>
              <a:t> - https://www.youtube.com/watch?v=y7LAbdoNBJA</a:t>
            </a:r>
          </a:p>
          <a:p>
            <a:r>
              <a:rPr lang="en-US" dirty="0" err="1"/>
              <a:t>Blazor</a:t>
            </a:r>
            <a:r>
              <a:rPr lang="en-US" dirty="0"/>
              <a:t> now in official preview! - https://devblogs.microsoft.com/aspnet/blazor-now-in-official-preview/</a:t>
            </a:r>
          </a:p>
          <a:p>
            <a:r>
              <a:rPr lang="en-US" dirty="0"/>
              <a:t>ASP.NET Core updates in .NET Core 3.0 Preview 4 - https://devblogs.microsoft.com/aspnet/asp-net-core-updates-in-net-core-3-0-preview-4/</a:t>
            </a:r>
          </a:p>
          <a:p>
            <a:r>
              <a:rPr lang="en-US" dirty="0"/>
              <a:t>Updated Razor support in Visual Studio Code, now with </a:t>
            </a:r>
            <a:r>
              <a:rPr lang="en-US" dirty="0" err="1"/>
              <a:t>Blazor</a:t>
            </a:r>
            <a:r>
              <a:rPr lang="en-US" dirty="0"/>
              <a:t> support - https://devblogs.microsoft.com/aspnet/updated-razor-support-in-visual-studio-code-now-with-blazor-support/</a:t>
            </a:r>
          </a:p>
          <a:p>
            <a:r>
              <a:rPr lang="en-US" dirty="0"/>
              <a:t>Using JavaScript Interop in Razor Components and </a:t>
            </a:r>
            <a:r>
              <a:rPr lang="en-US" dirty="0" err="1"/>
              <a:t>Blazor</a:t>
            </a:r>
            <a:r>
              <a:rPr lang="en-US" dirty="0"/>
              <a:t> - https://chrissainty.com/using-javascript-interop-in-razor-components-and-blazor/</a:t>
            </a:r>
          </a:p>
          <a:p>
            <a:r>
              <a:rPr lang="en-US" dirty="0"/>
              <a:t>Using </a:t>
            </a:r>
            <a:r>
              <a:rPr lang="en-US" dirty="0" err="1"/>
              <a:t>Blazor</a:t>
            </a:r>
            <a:r>
              <a:rPr lang="en-US" dirty="0"/>
              <a:t> to Build a Client-Side Single-Page App with .NET Core - https://exceptionnotfound.net/using-blazor-to-build-a-client-side-single-page-app-with-net-core/</a:t>
            </a:r>
          </a:p>
          <a:p>
            <a:r>
              <a:rPr lang="en-US" dirty="0" err="1"/>
              <a:t>Blazor</a:t>
            </a:r>
            <a:r>
              <a:rPr lang="en-US" dirty="0"/>
              <a:t>, a new framework for browser-based .NET apps - Steve Sanderson - https://www.youtube.com/watch?v=uW-Kk7Qpv5U</a:t>
            </a:r>
          </a:p>
          <a:p>
            <a:r>
              <a:rPr lang="en-US" dirty="0"/>
              <a:t>Working with the View in </a:t>
            </a:r>
            <a:r>
              <a:rPr lang="en-US" dirty="0" err="1"/>
              <a:t>Blazor</a:t>
            </a:r>
            <a:r>
              <a:rPr lang="en-US" dirty="0"/>
              <a:t> MVVM : functions{} vs code behind vs </a:t>
            </a:r>
            <a:r>
              <a:rPr lang="en-US" dirty="0" err="1"/>
              <a:t>ViewModel</a:t>
            </a:r>
            <a:r>
              <a:rPr lang="en-US" dirty="0"/>
              <a:t> - https://itnext.io/working-with-the-view-in-blazor-mvvm-functions-vs-code-behind-vs-viewmodel-ed3508dba86a</a:t>
            </a:r>
          </a:p>
          <a:p>
            <a:r>
              <a:rPr lang="en-US" dirty="0"/>
              <a:t>Running </a:t>
            </a:r>
            <a:r>
              <a:rPr lang="en-US" dirty="0" err="1"/>
              <a:t>WebAssembly</a:t>
            </a:r>
            <a:r>
              <a:rPr lang="en-US" dirty="0"/>
              <a:t> and WASI with .NET - https://ericsink.com/entries/wasm_wasi_dotnet.html</a:t>
            </a:r>
          </a:p>
          <a:p>
            <a:r>
              <a:rPr lang="en-US" dirty="0" err="1"/>
              <a:t>Blazor</a:t>
            </a:r>
            <a:r>
              <a:rPr lang="en-US" dirty="0"/>
              <a:t>: Implementing Client Side Search As You Type Using bind-value-</a:t>
            </a:r>
            <a:r>
              <a:rPr lang="en-US" dirty="0" err="1"/>
              <a:t>oninput</a:t>
            </a:r>
            <a:r>
              <a:rPr lang="en-US" dirty="0"/>
              <a:t> - https://scottsauber.com/2019/03/25/blazor-implementing-client-side-search-as-you-type-using-bind-value-oninput/</a:t>
            </a:r>
          </a:p>
          <a:p>
            <a:r>
              <a:rPr lang="en-US" dirty="0"/>
              <a:t>Exploring </a:t>
            </a:r>
            <a:r>
              <a:rPr lang="en-US" dirty="0" err="1"/>
              <a:t>Blazor</a:t>
            </a:r>
            <a:r>
              <a:rPr lang="en-US" dirty="0"/>
              <a:t> with Visual Studio 2019 - https://devblogs.microsoft.com/premier-developer/exploring-blazor-with-visual-studio-2019/</a:t>
            </a:r>
          </a:p>
          <a:p>
            <a:r>
              <a:rPr lang="en-US" dirty="0" err="1"/>
              <a:t>Blazor</a:t>
            </a:r>
            <a:r>
              <a:rPr lang="en-US" dirty="0"/>
              <a:t> 0.9.0 experimental release now available - https://devblogs.microsoft.com/aspnet/blazor-0-9-0-experimental-release-now-available/</a:t>
            </a:r>
          </a:p>
          <a:p>
            <a:r>
              <a:rPr lang="en-US" dirty="0"/>
              <a:t>What’s the Difference Between Razor and </a:t>
            </a:r>
            <a:r>
              <a:rPr lang="en-US" dirty="0" err="1"/>
              <a:t>Blazor</a:t>
            </a:r>
            <a:r>
              <a:rPr lang="en-US" dirty="0"/>
              <a:t>?!? - https://espressocoder.com/2019/02/21/whats-the-difference-between-razor-and-blazor/</a:t>
            </a:r>
          </a:p>
          <a:p>
            <a:r>
              <a:rPr lang="en-US" dirty="0"/>
              <a:t>Replacing a hot path in your app's JavaScript with </a:t>
            </a:r>
            <a:r>
              <a:rPr lang="en-US" dirty="0" err="1"/>
              <a:t>WebAssembly</a:t>
            </a:r>
            <a:r>
              <a:rPr lang="en-US" dirty="0"/>
              <a:t> - https://developers.google.com/web/updates/2019/02/hotpath-with-wasm</a:t>
            </a:r>
          </a:p>
          <a:p>
            <a:r>
              <a:rPr lang="en-US" dirty="0" err="1"/>
              <a:t>WasmRoslyn</a:t>
            </a:r>
            <a:r>
              <a:rPr lang="en-US" dirty="0"/>
              <a:t> - https://kjpou1.github.io/WasmRoslyn/</a:t>
            </a:r>
          </a:p>
          <a:p>
            <a:r>
              <a:rPr lang="en-US" dirty="0" err="1"/>
              <a:t>Blazor</a:t>
            </a:r>
            <a:r>
              <a:rPr lang="en-US" dirty="0"/>
              <a:t> - app building workshop - https://github.com/dotnet-presentations/blazor-workshop/</a:t>
            </a:r>
          </a:p>
          <a:p>
            <a:r>
              <a:rPr lang="en-US" dirty="0" err="1"/>
              <a:t>BenchmarkDotNet</a:t>
            </a:r>
            <a:r>
              <a:rPr lang="en-US" dirty="0"/>
              <a:t> in </a:t>
            </a:r>
            <a:r>
              <a:rPr lang="en-US" dirty="0" err="1"/>
              <a:t>WebAssembly</a:t>
            </a:r>
            <a:r>
              <a:rPr lang="en-US" dirty="0"/>
              <a:t> - https://twitter.com/jlaban/status/1089160316112523266/photo/1</a:t>
            </a:r>
          </a:p>
          <a:p>
            <a:r>
              <a:rPr lang="en-US" dirty="0"/>
              <a:t>Steve Sanderson - </a:t>
            </a:r>
            <a:r>
              <a:rPr lang="en-US" dirty="0" err="1"/>
              <a:t>Blazor</a:t>
            </a:r>
            <a:r>
              <a:rPr lang="en-US" dirty="0"/>
              <a:t>, a New .NET Single Page Application Framework - https://www.youtube.com/watch?v=qrf3OrLHeFI</a:t>
            </a:r>
          </a:p>
          <a:p>
            <a:r>
              <a:rPr lang="en-US" dirty="0"/>
              <a:t>Doom3 - http://continuation-labs.com/d3wasm/</a:t>
            </a:r>
          </a:p>
          <a:p>
            <a:r>
              <a:rPr lang="en-US" dirty="0"/>
              <a:t>.NET Core - What's Coming in .NET Core 3.0 - https://msdn.microsoft.com/en-us/magazine/mt848631</a:t>
            </a:r>
          </a:p>
          <a:p>
            <a:r>
              <a:rPr lang="en-US" dirty="0"/>
              <a:t>C# and </a:t>
            </a:r>
            <a:r>
              <a:rPr lang="en-US" dirty="0" err="1"/>
              <a:t>Blazor</a:t>
            </a:r>
            <a:r>
              <a:rPr lang="en-US" dirty="0"/>
              <a:t> Compilation inside Browser - https://www.samprof.com/2018/12/15/compile-csharp-and-blazor-inside-browser-en</a:t>
            </a:r>
          </a:p>
          <a:p>
            <a:r>
              <a:rPr lang="en-US" dirty="0" err="1"/>
              <a:t>Blazor</a:t>
            </a:r>
            <a:r>
              <a:rPr lang="en-US" dirty="0"/>
              <a:t>: Working with Events - https://visualstudiomagazine.com/articles/2018/10/01/blazor-event-handling.aspx</a:t>
            </a:r>
          </a:p>
          <a:p>
            <a:r>
              <a:rPr lang="en-US" dirty="0" err="1"/>
              <a:t>Blazor</a:t>
            </a:r>
            <a:r>
              <a:rPr lang="en-US" dirty="0"/>
              <a:t> Q&amp;A with Microsoft's Daniel Roth - https://www.telerik.com/blogs/blazor-qa-with-microsofts-daniel-roth</a:t>
            </a:r>
          </a:p>
          <a:p>
            <a:r>
              <a:rPr lang="en-US" dirty="0" err="1"/>
              <a:t>WebAssembly’s</a:t>
            </a:r>
            <a:r>
              <a:rPr lang="en-US" dirty="0"/>
              <a:t> post-MVP future: A cartoon skill tree - https://hacks.mozilla.org/2018/10/webassemblys-post-mvp-future/</a:t>
            </a:r>
          </a:p>
          <a:p>
            <a:r>
              <a:rPr lang="en-US" dirty="0"/>
              <a:t>A Nicer Looking </a:t>
            </a:r>
            <a:r>
              <a:rPr lang="en-US" dirty="0" err="1"/>
              <a:t>Blazor</a:t>
            </a:r>
            <a:r>
              <a:rPr lang="en-US" dirty="0"/>
              <a:t> Loading Page - http://lightswitchhelpwebsite.com/Blog/tabid/61/EntryId/4315/A-Nicer-Looking-Blazor-Loading-Page.aspx</a:t>
            </a:r>
          </a:p>
          <a:p>
            <a:r>
              <a:rPr lang="en-US" dirty="0"/>
              <a:t>Calls between JavaScript and </a:t>
            </a:r>
            <a:r>
              <a:rPr lang="en-US" dirty="0" err="1"/>
              <a:t>WebAssembly</a:t>
            </a:r>
            <a:r>
              <a:rPr lang="en-US" dirty="0"/>
              <a:t> are finally fast - https://hacks.mozilla.org/2018/10/calls-between-</a:t>
            </a:r>
            <a:r>
              <a:rPr lang="en-US" dirty="0" err="1"/>
              <a:t>javascript</a:t>
            </a:r>
            <a:r>
              <a:rPr lang="en-US" dirty="0"/>
              <a:t>-and-</a:t>
            </a:r>
            <a:r>
              <a:rPr lang="en-US" dirty="0" err="1"/>
              <a:t>webassembly</a:t>
            </a:r>
            <a:r>
              <a:rPr lang="en-US" dirty="0"/>
              <a:t>-are-finally-fast-🎉/</a:t>
            </a:r>
          </a:p>
          <a:p>
            <a:r>
              <a:rPr lang="en-US" dirty="0"/>
              <a:t>Integrating JavaScript and C# in the Browser: Beyond the Basics with </a:t>
            </a:r>
            <a:r>
              <a:rPr lang="en-US" dirty="0" err="1"/>
              <a:t>Blazor</a:t>
            </a:r>
            <a:r>
              <a:rPr lang="en-US" dirty="0"/>
              <a:t> - https://visualstudiomagazine.com/articles/2018/09/01/integrating-javascript-csharp.aspx</a:t>
            </a:r>
          </a:p>
          <a:p>
            <a:r>
              <a:rPr lang="en-US" dirty="0"/>
              <a:t>Security Chasms of WASM - https://i.blackhat.com/us-18/Thu-August-9/us-18-Lukasiewicz-WebAssembly-A-New-World-of-Native_Exploits-On-The-Web-wp.pdf</a:t>
            </a:r>
          </a:p>
          <a:p>
            <a:r>
              <a:rPr lang="en-US" dirty="0" err="1"/>
              <a:t>FlightFinder</a:t>
            </a:r>
            <a:r>
              <a:rPr lang="en-US" dirty="0"/>
              <a:t>: https://github.com/aspnet/samples/tree/master/samples/aspnetcore/blazor/FlightFinder</a:t>
            </a:r>
          </a:p>
          <a:p>
            <a:r>
              <a:rPr lang="en-US" dirty="0"/>
              <a:t>Learn </a:t>
            </a:r>
            <a:r>
              <a:rPr lang="en-US" dirty="0" err="1"/>
              <a:t>Blazor</a:t>
            </a:r>
            <a:r>
              <a:rPr lang="en-US" dirty="0"/>
              <a:t>: https://learn-blazor.com/</a:t>
            </a:r>
          </a:p>
          <a:p>
            <a:r>
              <a:rPr lang="en-US" dirty="0" err="1"/>
              <a:t>Blazor</a:t>
            </a:r>
            <a:r>
              <a:rPr lang="en-US" dirty="0"/>
              <a:t> repo - https://github.com/aspnet/blazor</a:t>
            </a:r>
          </a:p>
          <a:p>
            <a:r>
              <a:rPr lang="en-US" dirty="0" err="1"/>
              <a:t>Blazor</a:t>
            </a:r>
            <a:r>
              <a:rPr lang="en-US" dirty="0"/>
              <a:t> Extensions - https://github.com/BlazorExtensions</a:t>
            </a:r>
          </a:p>
          <a:p>
            <a:r>
              <a:rPr lang="en-US" dirty="0" err="1"/>
              <a:t>Blazor</a:t>
            </a:r>
            <a:r>
              <a:rPr lang="en-US" dirty="0"/>
              <a:t>: .NET in the Browser, Part 1 - https://dzone.com/articles/blazor-net-in-the-browser-part-1</a:t>
            </a:r>
          </a:p>
          <a:p>
            <a:r>
              <a:rPr lang="en-US" dirty="0"/>
              <a:t>A new experiment: Browser-based web apps with .NET and </a:t>
            </a:r>
            <a:r>
              <a:rPr lang="en-US" dirty="0" err="1"/>
              <a:t>Blazor</a:t>
            </a:r>
            <a:r>
              <a:rPr lang="en-US" dirty="0"/>
              <a:t> - https://blogs.msdn.microsoft.com/webdev/2018/02/06/blazor-experimental-project/</a:t>
            </a:r>
          </a:p>
          <a:p>
            <a:r>
              <a:rPr lang="en-US" dirty="0" err="1"/>
              <a:t>Blazor</a:t>
            </a:r>
            <a:r>
              <a:rPr lang="en-US" dirty="0"/>
              <a:t>: a technical introduction - http://blog.stevensanderson.com/2018/02/06/blazor-intro/</a:t>
            </a:r>
          </a:p>
          <a:p>
            <a:r>
              <a:rPr lang="en-US" dirty="0"/>
              <a:t>Understanding Server-Side </a:t>
            </a:r>
            <a:r>
              <a:rPr lang="en-US" dirty="0" err="1"/>
              <a:t>Blazor</a:t>
            </a:r>
            <a:r>
              <a:rPr lang="en-US" dirty="0"/>
              <a:t>: https://www.c-sharpcorner.com/article/understanding-server-side-blazor/</a:t>
            </a:r>
          </a:p>
          <a:p>
            <a:r>
              <a:rPr lang="en-US" dirty="0"/>
              <a:t>Re-Assembling the Web with Web Assembly and </a:t>
            </a:r>
            <a:r>
              <a:rPr lang="en-US" dirty="0" err="1"/>
              <a:t>Blazor</a:t>
            </a:r>
            <a:r>
              <a:rPr lang="en-US" dirty="0"/>
              <a:t> - https://www.codemag.com/article/1809061</a:t>
            </a:r>
          </a:p>
          <a:p>
            <a:r>
              <a:rPr lang="en-US" dirty="0"/>
              <a:t>Writing a </a:t>
            </a:r>
            <a:r>
              <a:rPr lang="en-US" dirty="0" err="1"/>
              <a:t>Blazor</a:t>
            </a:r>
            <a:r>
              <a:rPr lang="en-US" dirty="0"/>
              <a:t> App: https://davidpine.net/blog/blazing-chuck/</a:t>
            </a:r>
          </a:p>
          <a:p>
            <a:r>
              <a:rPr lang="en-US" dirty="0"/>
              <a:t>Integrating </a:t>
            </a:r>
            <a:r>
              <a:rPr lang="en-US" dirty="0" err="1"/>
              <a:t>Blazor</a:t>
            </a:r>
            <a:r>
              <a:rPr lang="en-US" dirty="0"/>
              <a:t> and JavaScript Code: https://visualstudiomagazine.com/articles/2018/08/01/integrating-blazor-javascript.aspx</a:t>
            </a:r>
          </a:p>
          <a:p>
            <a:r>
              <a:rPr lang="en-US" dirty="0"/>
              <a:t>Under the hood : an introduction to Uno Platform - https://medium.com/@unoplatform/under-the-hood-an-introduction-to-uno-platform-6064a765d6aLife - A secure </a:t>
            </a:r>
            <a:r>
              <a:rPr lang="en-US" dirty="0" err="1"/>
              <a:t>WebAssembly</a:t>
            </a:r>
            <a:r>
              <a:rPr lang="en-US" dirty="0"/>
              <a:t> VM Web Assembly and </a:t>
            </a:r>
            <a:r>
              <a:rPr lang="en-US" dirty="0" err="1"/>
              <a:t>Blazor</a:t>
            </a:r>
            <a:r>
              <a:rPr lang="en-US" dirty="0"/>
              <a:t>: Re-assembling the Web - https://weblog.west-wind.com/posts/2018/Jul/31/Web-Assembly-and-Blazor-Reassembling-the-Web</a:t>
            </a:r>
          </a:p>
          <a:p>
            <a:r>
              <a:rPr lang="en-US" dirty="0" err="1"/>
              <a:t>Blazor</a:t>
            </a:r>
            <a:r>
              <a:rPr lang="en-US" dirty="0"/>
              <a:t>, a new framework for browser-based .NET apps - Steve Sanderson - https://www.youtube.com/watch?v=JU-6pAxqAa4</a:t>
            </a:r>
          </a:p>
          <a:p>
            <a:r>
              <a:rPr lang="en-US" dirty="0"/>
              <a:t>Runny: </a:t>
            </a:r>
            <a:r>
              <a:rPr lang="en-US" dirty="0" err="1"/>
              <a:t>Blazor</a:t>
            </a:r>
            <a:r>
              <a:rPr lang="en-US" dirty="0"/>
              <a:t> + Roslyn - https://github.com/Suchiman/Runny</a:t>
            </a:r>
          </a:p>
          <a:p>
            <a:r>
              <a:rPr lang="en-US" dirty="0" err="1"/>
              <a:t>Blazor</a:t>
            </a:r>
            <a:r>
              <a:rPr lang="en-US" dirty="0"/>
              <a:t> Bits - blazorbits.net</a:t>
            </a:r>
          </a:p>
          <a:p>
            <a:r>
              <a:rPr lang="en-US" dirty="0" err="1"/>
              <a:t>Blazor</a:t>
            </a:r>
            <a:r>
              <a:rPr lang="en-US" dirty="0"/>
              <a:t>, Razor, </a:t>
            </a:r>
            <a:r>
              <a:rPr lang="en-US" dirty="0" err="1"/>
              <a:t>WebAssembly</a:t>
            </a:r>
            <a:r>
              <a:rPr lang="en-US" dirty="0"/>
              <a:t>, and Mono: How the pieces fit together - https://daveaglick.com/posts/blazor-razor-webassembly-and-mono</a:t>
            </a:r>
          </a:p>
          <a:p>
            <a:r>
              <a:rPr lang="en-US" dirty="0" err="1"/>
              <a:t>Blazor</a:t>
            </a:r>
            <a:r>
              <a:rPr lang="en-US" dirty="0"/>
              <a:t> 0.2.0 release now available - https://blogs.msdn.microsoft.com/webdev/2018/04/17/blazor-0-2-0-release-now-available/</a:t>
            </a:r>
          </a:p>
          <a:p>
            <a:r>
              <a:rPr lang="en-US" dirty="0" err="1"/>
              <a:t>Blazor</a:t>
            </a:r>
            <a:r>
              <a:rPr lang="en-US" dirty="0"/>
              <a:t> demo site: https://blazor-demo.github.io/</a:t>
            </a:r>
          </a:p>
          <a:p>
            <a:r>
              <a:rPr lang="en-US" dirty="0"/>
              <a:t>Running </a:t>
            </a:r>
            <a:r>
              <a:rPr lang="en-US" dirty="0" err="1"/>
              <a:t>Blazor</a:t>
            </a:r>
            <a:r>
              <a:rPr lang="en-US" dirty="0"/>
              <a:t> on Mono in the browser - http://blog.stevensanderson.com/2017/11/05/blazor-on-mono/</a:t>
            </a:r>
          </a:p>
          <a:p>
            <a:r>
              <a:rPr lang="en-US" dirty="0" err="1"/>
              <a:t>WebAssembly</a:t>
            </a:r>
            <a:r>
              <a:rPr lang="en-US" dirty="0"/>
              <a:t> and </a:t>
            </a:r>
            <a:r>
              <a:rPr lang="en-US" dirty="0" err="1"/>
              <a:t>Blazor</a:t>
            </a:r>
            <a:r>
              <a:rPr lang="en-US" dirty="0"/>
              <a:t> with Steve Sanderson - http://www.dotnetrocks.com/?show=1455</a:t>
            </a:r>
          </a:p>
          <a:p>
            <a:r>
              <a:rPr lang="en-US" dirty="0"/>
              <a:t>Web Apps can’t really do *that*, can they? - Steve Sanderson - https://www.youtube.com/watch?v=MiLAE6HMr10</a:t>
            </a:r>
          </a:p>
          <a:p>
            <a:r>
              <a:rPr lang="en-US" dirty="0" err="1"/>
              <a:t>DotNetAnywhere</a:t>
            </a:r>
            <a:r>
              <a:rPr lang="en-US" dirty="0"/>
              <a:t> - https://github.com/chrisdunelm/DotNetAnywhere</a:t>
            </a:r>
          </a:p>
          <a:p>
            <a:r>
              <a:rPr lang="en-US" dirty="0"/>
              <a:t>.NET and </a:t>
            </a:r>
            <a:r>
              <a:rPr lang="en-US" dirty="0" err="1"/>
              <a:t>WebAssembly</a:t>
            </a:r>
            <a:r>
              <a:rPr lang="en-US" dirty="0"/>
              <a:t> - Is this the future of the front-end? - https://www.hanselman.com/blog/NETAndWebAssemblyIsThisTheFutureOfTheFrontend.aspx</a:t>
            </a:r>
          </a:p>
          <a:p>
            <a:endParaRPr lang="en-US" dirty="0"/>
          </a:p>
          <a:p>
            <a:r>
              <a:rPr lang="en-US" dirty="0"/>
              <a:t>Uno Platform - The UWP Bridge for iOS, Android and </a:t>
            </a:r>
            <a:r>
              <a:rPr lang="en-US" dirty="0" err="1"/>
              <a:t>WebAssembly</a:t>
            </a:r>
            <a:r>
              <a:rPr lang="en-US" dirty="0"/>
              <a:t> - https://github.com/nventive/Uno</a:t>
            </a:r>
          </a:p>
          <a:p>
            <a:r>
              <a:rPr lang="en-US" dirty="0"/>
              <a:t>Uno Playground - http://platform.uno/Playground/index.html</a:t>
            </a:r>
          </a:p>
          <a:p>
            <a:endParaRPr lang="en-US" dirty="0"/>
          </a:p>
          <a:p>
            <a:r>
              <a:rPr lang="en-US" dirty="0" err="1"/>
              <a:t>Ooui.Wasm</a:t>
            </a:r>
            <a:r>
              <a:rPr lang="en-US" dirty="0"/>
              <a:t> - .NET in the browser - http://praeclarum.org/post/171899388348/oouiwasm-net-in-the-browser</a:t>
            </a:r>
          </a:p>
          <a:p>
            <a:endParaRPr lang="en-US" dirty="0"/>
          </a:p>
          <a:p>
            <a:r>
              <a:rPr lang="en-US" dirty="0" err="1"/>
              <a:t>WebAssembly</a:t>
            </a:r>
            <a:r>
              <a:rPr lang="en-US" dirty="0"/>
              <a:t>: Neither Web, Nor Assembly, but Revolutionary - https://www.javascriptjanuary.com/blog/webassembly-neither-web-nor-assembly-but-revolutionary</a:t>
            </a:r>
          </a:p>
        </p:txBody>
      </p:sp>
      <p:sp>
        <p:nvSpPr>
          <p:cNvPr id="4" name="Slide Number Placeholder 3"/>
          <p:cNvSpPr>
            <a:spLocks noGrp="1"/>
          </p:cNvSpPr>
          <p:nvPr>
            <p:ph type="sldNum" sz="quarter" idx="10"/>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48774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Ironically, JavaScript started to spread everywhere, and has become as close to “one language to rule them all” as any other has become.</a:t>
            </a:r>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1250901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some….this isn’t a great thing. Sure, JavaScript has some good parts, but people enjoy other languages. However, this is still </a:t>
            </a:r>
            <a:r>
              <a:rPr lang="en-US" dirty="0" err="1"/>
              <a:t>transpiled</a:t>
            </a:r>
            <a:r>
              <a:rPr lang="en-US" dirty="0"/>
              <a:t>.</a:t>
            </a:r>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1799096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And these developers would probably love to reuse their</a:t>
            </a:r>
            <a:r>
              <a:rPr lang="en-US" baseline="0" dirty="0"/>
              <a:t> code in the browser (or Node.js), but there’s no choice. The ONLY language that the web understands is JavaScript….at least until </a:t>
            </a:r>
            <a:r>
              <a:rPr lang="en-US" baseline="0" dirty="0" err="1"/>
              <a:t>WebAssembly</a:t>
            </a:r>
            <a:r>
              <a:rPr lang="en-US" baseline="0" dirty="0"/>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1992832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is kind of weird when you think about it. Most languages can work anywhere, but JavaScript has pushed web development to a mono-language culture. As you’ll see, this is no longer the case.</a:t>
            </a:r>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3999333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sure, you make JavaScript work. But….there’s performance. JavaScript is an interpreted</a:t>
            </a:r>
            <a:r>
              <a:rPr lang="en-US" baseline="0" dirty="0"/>
              <a:t> language. You can use </a:t>
            </a:r>
            <a:r>
              <a:rPr lang="en-US" baseline="0" dirty="0" err="1"/>
              <a:t>minifiers</a:t>
            </a:r>
            <a:r>
              <a:rPr lang="en-US" baseline="0" dirty="0"/>
              <a:t> to reduce the amount of textural JS that you ship to a browser or run in Node, but it has to be interpreted on the fly. There’s a performance cost involved that can’t be eliminated with this approach.</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2010980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Not to be deterred, the JS community came up with asm.js and </a:t>
            </a:r>
            <a:r>
              <a:rPr lang="en-US" dirty="0" err="1"/>
              <a:t>emscripten</a:t>
            </a:r>
            <a:r>
              <a:rPr lang="en-US" dirty="0"/>
              <a:t>.</a:t>
            </a:r>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6257959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14.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gif"/><Relationship Id="rId4" Type="http://schemas.openxmlformats.org/officeDocument/2006/relationships/image" Target="../media/image39.gif"/></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g"/><Relationship Id="rId4" Type="http://schemas.openxmlformats.org/officeDocument/2006/relationships/image" Target="../media/image48.jpg"/></Relationships>
</file>

<file path=ppt/slides/_rels/slide3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4.png"/><Relationship Id="rId5" Type="http://schemas.openxmlformats.org/officeDocument/2006/relationships/image" Target="../media/image18.png"/><Relationship Id="rId10" Type="http://schemas.openxmlformats.org/officeDocument/2006/relationships/image" Target="../media/image53.png"/><Relationship Id="rId4" Type="http://schemas.openxmlformats.org/officeDocument/2006/relationships/image" Target="../media/image14.png"/><Relationship Id="rId9"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Blazing the Web - Building Web Applications in C#</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1085874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9D05E223-A88A-48F6-ACEA-AAAF7ABC73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7276" y="1464705"/>
            <a:ext cx="1866900" cy="1866900"/>
          </a:xfrm>
          <a:prstGeom prst="rect">
            <a:avLst/>
          </a:prstGeom>
          <a:ln>
            <a:noFill/>
          </a:ln>
        </p:spPr>
      </p:pic>
      <p:pic>
        <p:nvPicPr>
          <p:cNvPr id="6" name="Picture 5">
            <a:extLst>
              <a:ext uri="{FF2B5EF4-FFF2-40B4-BE49-F238E27FC236}">
                <a16:creationId xmlns:a16="http://schemas.microsoft.com/office/drawing/2014/main" id="{ADA51D73-B1B2-4091-A1B8-D879CA6B6CFD}"/>
              </a:ext>
            </a:extLst>
          </p:cNvPr>
          <p:cNvPicPr>
            <a:picLocks noChangeAspect="1"/>
          </p:cNvPicPr>
          <p:nvPr/>
        </p:nvPicPr>
        <p:blipFill>
          <a:blip r:embed="rId4"/>
          <a:stretch>
            <a:fillRect/>
          </a:stretch>
        </p:blipFill>
        <p:spPr>
          <a:xfrm>
            <a:off x="3264891" y="1817805"/>
            <a:ext cx="1160696" cy="1160696"/>
          </a:xfrm>
          <a:prstGeom prst="rect">
            <a:avLst/>
          </a:prstGeom>
          <a:ln>
            <a:noFill/>
          </a:ln>
        </p:spPr>
      </p:pic>
      <p:pic>
        <p:nvPicPr>
          <p:cNvPr id="7" name="Picture 6">
            <a:extLst>
              <a:ext uri="{FF2B5EF4-FFF2-40B4-BE49-F238E27FC236}">
                <a16:creationId xmlns:a16="http://schemas.microsoft.com/office/drawing/2014/main" id="{EA289EA0-F604-41EB-8369-5C0E5B4EFF0A}"/>
              </a:ext>
            </a:extLst>
          </p:cNvPr>
          <p:cNvPicPr>
            <a:picLocks noChangeAspect="1"/>
          </p:cNvPicPr>
          <p:nvPr/>
        </p:nvPicPr>
        <p:blipFill>
          <a:blip r:embed="rId5"/>
          <a:stretch>
            <a:fillRect/>
          </a:stretch>
        </p:blipFill>
        <p:spPr>
          <a:xfrm>
            <a:off x="7591697" y="1751712"/>
            <a:ext cx="1460656" cy="1292878"/>
          </a:xfrm>
          <a:prstGeom prst="rect">
            <a:avLst/>
          </a:prstGeom>
          <a:ln>
            <a:noFill/>
          </a:ln>
        </p:spPr>
      </p:pic>
      <p:pic>
        <p:nvPicPr>
          <p:cNvPr id="8" name="Picture 7">
            <a:extLst>
              <a:ext uri="{FF2B5EF4-FFF2-40B4-BE49-F238E27FC236}">
                <a16:creationId xmlns:a16="http://schemas.microsoft.com/office/drawing/2014/main" id="{BE7DE541-0B5E-4210-80A5-3A1FC775D9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45802" y="1675204"/>
            <a:ext cx="1445895" cy="1445895"/>
          </a:xfrm>
          <a:prstGeom prst="rect">
            <a:avLst/>
          </a:prstGeom>
          <a:ln>
            <a:noFill/>
          </a:ln>
        </p:spPr>
      </p:pic>
      <p:pic>
        <p:nvPicPr>
          <p:cNvPr id="9" name="Picture 8">
            <a:extLst>
              <a:ext uri="{FF2B5EF4-FFF2-40B4-BE49-F238E27FC236}">
                <a16:creationId xmlns:a16="http://schemas.microsoft.com/office/drawing/2014/main" id="{309B76D3-537C-40F5-905E-D66E9855D2F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25587" y="1538045"/>
            <a:ext cx="1720215" cy="1720215"/>
          </a:xfrm>
          <a:prstGeom prst="rect">
            <a:avLst/>
          </a:prstGeom>
          <a:ln>
            <a:noFill/>
          </a:ln>
        </p:spPr>
      </p:pic>
      <p:pic>
        <p:nvPicPr>
          <p:cNvPr id="12" name="Picture 11">
            <a:extLst>
              <a:ext uri="{FF2B5EF4-FFF2-40B4-BE49-F238E27FC236}">
                <a16:creationId xmlns:a16="http://schemas.microsoft.com/office/drawing/2014/main" id="{FD415268-8A1E-4A8D-8219-CF66402FD6B0}"/>
              </a:ext>
            </a:extLst>
          </p:cNvPr>
          <p:cNvPicPr>
            <a:picLocks noChangeAspect="1"/>
          </p:cNvPicPr>
          <p:nvPr/>
        </p:nvPicPr>
        <p:blipFill>
          <a:blip r:embed="rId8"/>
          <a:stretch>
            <a:fillRect/>
          </a:stretch>
        </p:blipFill>
        <p:spPr>
          <a:xfrm>
            <a:off x="2914038" y="3959917"/>
            <a:ext cx="1440160" cy="1359807"/>
          </a:xfrm>
          <a:prstGeom prst="rect">
            <a:avLst/>
          </a:prstGeom>
        </p:spPr>
      </p:pic>
      <p:pic>
        <p:nvPicPr>
          <p:cNvPr id="13" name="Picture 12">
            <a:extLst>
              <a:ext uri="{FF2B5EF4-FFF2-40B4-BE49-F238E27FC236}">
                <a16:creationId xmlns:a16="http://schemas.microsoft.com/office/drawing/2014/main" id="{BAD8DD53-7988-4403-BE9F-EB06EA00979B}"/>
              </a:ext>
            </a:extLst>
          </p:cNvPr>
          <p:cNvPicPr>
            <a:picLocks noChangeAspect="1"/>
          </p:cNvPicPr>
          <p:nvPr/>
        </p:nvPicPr>
        <p:blipFill>
          <a:blip r:embed="rId9"/>
          <a:stretch>
            <a:fillRect/>
          </a:stretch>
        </p:blipFill>
        <p:spPr>
          <a:xfrm>
            <a:off x="4709630" y="4105164"/>
            <a:ext cx="1050728" cy="1069311"/>
          </a:xfrm>
          <a:prstGeom prst="rect">
            <a:avLst/>
          </a:prstGeom>
        </p:spPr>
      </p:pic>
      <p:pic>
        <p:nvPicPr>
          <p:cNvPr id="14" name="Picture 13">
            <a:extLst>
              <a:ext uri="{FF2B5EF4-FFF2-40B4-BE49-F238E27FC236}">
                <a16:creationId xmlns:a16="http://schemas.microsoft.com/office/drawing/2014/main" id="{B7BC2A9C-CEED-416F-BD92-6AE7FBAD94E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50742" y="1863495"/>
            <a:ext cx="1069311" cy="1069311"/>
          </a:xfrm>
          <a:prstGeom prst="rect">
            <a:avLst/>
          </a:prstGeom>
        </p:spPr>
      </p:pic>
      <p:pic>
        <p:nvPicPr>
          <p:cNvPr id="15" name="Picture 14">
            <a:extLst>
              <a:ext uri="{FF2B5EF4-FFF2-40B4-BE49-F238E27FC236}">
                <a16:creationId xmlns:a16="http://schemas.microsoft.com/office/drawing/2014/main" id="{7E7EAC44-4BE5-4A9D-80EF-9B713B3A2199}"/>
              </a:ext>
            </a:extLst>
          </p:cNvPr>
          <p:cNvPicPr>
            <a:picLocks noChangeAspect="1"/>
          </p:cNvPicPr>
          <p:nvPr/>
        </p:nvPicPr>
        <p:blipFill>
          <a:blip r:embed="rId11"/>
          <a:stretch>
            <a:fillRect/>
          </a:stretch>
        </p:blipFill>
        <p:spPr>
          <a:xfrm>
            <a:off x="6255062" y="3959917"/>
            <a:ext cx="1179193" cy="1309338"/>
          </a:xfrm>
          <a:prstGeom prst="rect">
            <a:avLst/>
          </a:prstGeom>
        </p:spPr>
      </p:pic>
      <p:pic>
        <p:nvPicPr>
          <p:cNvPr id="16" name="Picture 15">
            <a:extLst>
              <a:ext uri="{FF2B5EF4-FFF2-40B4-BE49-F238E27FC236}">
                <a16:creationId xmlns:a16="http://schemas.microsoft.com/office/drawing/2014/main" id="{9C09C6AE-8A2E-4E57-8F98-550D178EC57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38574" y="4127024"/>
            <a:ext cx="1370912" cy="1069311"/>
          </a:xfrm>
          <a:prstGeom prst="rect">
            <a:avLst/>
          </a:prstGeom>
        </p:spPr>
      </p:pic>
      <p:cxnSp>
        <p:nvCxnSpPr>
          <p:cNvPr id="17" name="Straight Arrow Connector 16">
            <a:extLst>
              <a:ext uri="{FF2B5EF4-FFF2-40B4-BE49-F238E27FC236}">
                <a16:creationId xmlns:a16="http://schemas.microsoft.com/office/drawing/2014/main" id="{DEFB4DEB-C709-4058-8315-54DA7CA34B9B}"/>
              </a:ext>
            </a:extLst>
          </p:cNvPr>
          <p:cNvCxnSpPr>
            <a:stCxn id="5" idx="2"/>
            <a:endCxn id="15" idx="0"/>
          </p:cNvCxnSpPr>
          <p:nvPr/>
        </p:nvCxnSpPr>
        <p:spPr>
          <a:xfrm>
            <a:off x="2440726" y="3331605"/>
            <a:ext cx="4403933" cy="628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216256-44A9-4003-B74C-80CD8A40E968}"/>
              </a:ext>
            </a:extLst>
          </p:cNvPr>
          <p:cNvCxnSpPr>
            <a:cxnSpLocks/>
            <a:stCxn id="8" idx="2"/>
            <a:endCxn id="12" idx="0"/>
          </p:cNvCxnSpPr>
          <p:nvPr/>
        </p:nvCxnSpPr>
        <p:spPr>
          <a:xfrm flipH="1">
            <a:off x="3634118" y="3121099"/>
            <a:ext cx="3234632" cy="838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319D27F-265C-4F9A-88A9-BE0A6420071F}"/>
              </a:ext>
            </a:extLst>
          </p:cNvPr>
          <p:cNvCxnSpPr>
            <a:cxnSpLocks/>
            <a:stCxn id="9" idx="2"/>
            <a:endCxn id="15" idx="0"/>
          </p:cNvCxnSpPr>
          <p:nvPr/>
        </p:nvCxnSpPr>
        <p:spPr>
          <a:xfrm>
            <a:off x="5285695" y="3258260"/>
            <a:ext cx="1558964" cy="70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7A5FBD4-0A0B-4318-8179-7A59E0832269}"/>
              </a:ext>
            </a:extLst>
          </p:cNvPr>
          <p:cNvCxnSpPr>
            <a:cxnSpLocks/>
            <a:stCxn id="7" idx="2"/>
            <a:endCxn id="12" idx="0"/>
          </p:cNvCxnSpPr>
          <p:nvPr/>
        </p:nvCxnSpPr>
        <p:spPr>
          <a:xfrm flipH="1">
            <a:off x="3634118" y="3044590"/>
            <a:ext cx="4687907" cy="915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F1A6EC4-8583-4F04-A673-2055F81CBC17}"/>
              </a:ext>
            </a:extLst>
          </p:cNvPr>
          <p:cNvCxnSpPr>
            <a:cxnSpLocks/>
            <a:stCxn id="6" idx="2"/>
            <a:endCxn id="13" idx="0"/>
          </p:cNvCxnSpPr>
          <p:nvPr/>
        </p:nvCxnSpPr>
        <p:spPr>
          <a:xfrm>
            <a:off x="3845239" y="2978501"/>
            <a:ext cx="1389755" cy="1126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24506C9-195A-4396-9411-78D86B11D5E7}"/>
              </a:ext>
            </a:extLst>
          </p:cNvPr>
          <p:cNvCxnSpPr>
            <a:cxnSpLocks/>
            <a:stCxn id="8" idx="2"/>
            <a:endCxn id="15" idx="0"/>
          </p:cNvCxnSpPr>
          <p:nvPr/>
        </p:nvCxnSpPr>
        <p:spPr>
          <a:xfrm flipH="1">
            <a:off x="6844659" y="3121099"/>
            <a:ext cx="24091" cy="838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07787CA-C56B-40D0-BF34-F581CFB43CC8}"/>
              </a:ext>
            </a:extLst>
          </p:cNvPr>
          <p:cNvCxnSpPr>
            <a:cxnSpLocks/>
            <a:stCxn id="7" idx="2"/>
            <a:endCxn id="15" idx="0"/>
          </p:cNvCxnSpPr>
          <p:nvPr/>
        </p:nvCxnSpPr>
        <p:spPr>
          <a:xfrm flipH="1">
            <a:off x="6844659" y="3044590"/>
            <a:ext cx="1477366" cy="915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84E8604-3561-44D9-96B2-A9489FF22949}"/>
              </a:ext>
            </a:extLst>
          </p:cNvPr>
          <p:cNvCxnSpPr>
            <a:cxnSpLocks/>
            <a:stCxn id="5" idx="2"/>
            <a:endCxn id="12" idx="0"/>
          </p:cNvCxnSpPr>
          <p:nvPr/>
        </p:nvCxnSpPr>
        <p:spPr>
          <a:xfrm>
            <a:off x="2440726" y="3331605"/>
            <a:ext cx="1193392" cy="628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4EA94DA-15FF-4CCF-A440-B7346735C006}"/>
              </a:ext>
            </a:extLst>
          </p:cNvPr>
          <p:cNvCxnSpPr>
            <a:cxnSpLocks/>
            <a:stCxn id="6" idx="2"/>
            <a:endCxn id="12" idx="0"/>
          </p:cNvCxnSpPr>
          <p:nvPr/>
        </p:nvCxnSpPr>
        <p:spPr>
          <a:xfrm flipH="1">
            <a:off x="3634118" y="2978501"/>
            <a:ext cx="211121" cy="981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E2C03-14EC-4DD9-84C0-73C4A5FFDB97}"/>
              </a:ext>
            </a:extLst>
          </p:cNvPr>
          <p:cNvCxnSpPr>
            <a:cxnSpLocks/>
            <a:stCxn id="9" idx="2"/>
            <a:endCxn id="13" idx="0"/>
          </p:cNvCxnSpPr>
          <p:nvPr/>
        </p:nvCxnSpPr>
        <p:spPr>
          <a:xfrm flipH="1">
            <a:off x="5234994" y="3258260"/>
            <a:ext cx="50701" cy="846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7BD1E45-5074-4915-8341-03D383035615}"/>
              </a:ext>
            </a:extLst>
          </p:cNvPr>
          <p:cNvCxnSpPr>
            <a:cxnSpLocks/>
            <a:stCxn id="7" idx="2"/>
            <a:endCxn id="13" idx="0"/>
          </p:cNvCxnSpPr>
          <p:nvPr/>
        </p:nvCxnSpPr>
        <p:spPr>
          <a:xfrm flipH="1">
            <a:off x="5234994" y="3044590"/>
            <a:ext cx="3087031" cy="106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CB976C9-B944-4AEA-9AE3-03BDB8600528}"/>
              </a:ext>
            </a:extLst>
          </p:cNvPr>
          <p:cNvCxnSpPr>
            <a:cxnSpLocks/>
            <a:stCxn id="5" idx="2"/>
            <a:endCxn id="13" idx="0"/>
          </p:cNvCxnSpPr>
          <p:nvPr/>
        </p:nvCxnSpPr>
        <p:spPr>
          <a:xfrm>
            <a:off x="2440726" y="3331605"/>
            <a:ext cx="2794268" cy="773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88C3DD6-9C9E-4E6A-9A5B-D9841467361E}"/>
              </a:ext>
            </a:extLst>
          </p:cNvPr>
          <p:cNvCxnSpPr>
            <a:cxnSpLocks/>
            <a:stCxn id="6" idx="2"/>
            <a:endCxn id="15" idx="0"/>
          </p:cNvCxnSpPr>
          <p:nvPr/>
        </p:nvCxnSpPr>
        <p:spPr>
          <a:xfrm>
            <a:off x="3845239" y="2978501"/>
            <a:ext cx="2999420" cy="981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08513D1-3E6D-4060-9CCA-3AA9990ADE0F}"/>
              </a:ext>
            </a:extLst>
          </p:cNvPr>
          <p:cNvCxnSpPr>
            <a:cxnSpLocks/>
            <a:stCxn id="9" idx="2"/>
            <a:endCxn id="12" idx="0"/>
          </p:cNvCxnSpPr>
          <p:nvPr/>
        </p:nvCxnSpPr>
        <p:spPr>
          <a:xfrm flipH="1">
            <a:off x="3634118" y="3258260"/>
            <a:ext cx="1651577" cy="70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A51DCFF-97F0-45EB-B9FB-B8C150E6D878}"/>
              </a:ext>
            </a:extLst>
          </p:cNvPr>
          <p:cNvCxnSpPr>
            <a:cxnSpLocks/>
            <a:stCxn id="8" idx="2"/>
            <a:endCxn id="13" idx="0"/>
          </p:cNvCxnSpPr>
          <p:nvPr/>
        </p:nvCxnSpPr>
        <p:spPr>
          <a:xfrm flipH="1">
            <a:off x="5234994" y="3121099"/>
            <a:ext cx="1633756" cy="984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FC1DE51-3787-4859-82C6-8D5020E03E4E}"/>
              </a:ext>
            </a:extLst>
          </p:cNvPr>
          <p:cNvCxnSpPr>
            <a:cxnSpLocks/>
            <a:stCxn id="14" idx="2"/>
            <a:endCxn id="16" idx="0"/>
          </p:cNvCxnSpPr>
          <p:nvPr/>
        </p:nvCxnSpPr>
        <p:spPr>
          <a:xfrm flipH="1">
            <a:off x="8424030" y="2932806"/>
            <a:ext cx="1361368" cy="1194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AB22840-D618-484C-8D41-8B939243C57D}"/>
              </a:ext>
            </a:extLst>
          </p:cNvPr>
          <p:cNvCxnSpPr>
            <a:cxnSpLocks/>
            <a:stCxn id="14" idx="2"/>
            <a:endCxn id="12" idx="0"/>
          </p:cNvCxnSpPr>
          <p:nvPr/>
        </p:nvCxnSpPr>
        <p:spPr>
          <a:xfrm flipH="1">
            <a:off x="3634118" y="2932806"/>
            <a:ext cx="6151280" cy="1027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064C42B-790C-4EB9-8AA1-B11829A31EA3}"/>
              </a:ext>
            </a:extLst>
          </p:cNvPr>
          <p:cNvCxnSpPr>
            <a:cxnSpLocks/>
            <a:stCxn id="14" idx="2"/>
            <a:endCxn id="15" idx="0"/>
          </p:cNvCxnSpPr>
          <p:nvPr/>
        </p:nvCxnSpPr>
        <p:spPr>
          <a:xfrm flipH="1">
            <a:off x="6844659" y="2932806"/>
            <a:ext cx="2940739" cy="1027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ED1304B-7A9B-49A6-B08E-0D01257EA5D2}"/>
              </a:ext>
            </a:extLst>
          </p:cNvPr>
          <p:cNvCxnSpPr>
            <a:cxnSpLocks/>
            <a:stCxn id="14" idx="2"/>
            <a:endCxn id="13" idx="0"/>
          </p:cNvCxnSpPr>
          <p:nvPr/>
        </p:nvCxnSpPr>
        <p:spPr>
          <a:xfrm flipH="1">
            <a:off x="5234994" y="2932806"/>
            <a:ext cx="4550404" cy="1172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96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nodeType="afterEffect">
                                  <p:stCondLst>
                                    <p:cond delay="3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nodeType="afterEffect">
                                  <p:stCondLst>
                                    <p:cond delay="300"/>
                                  </p:stCondLst>
                                  <p:childTnLst>
                                    <p:set>
                                      <p:cBhvr>
                                        <p:cTn id="15" dur="1" fill="hold">
                                          <p:stCondLst>
                                            <p:cond delay="0"/>
                                          </p:stCondLst>
                                        </p:cTn>
                                        <p:tgtEl>
                                          <p:spTgt spid="20"/>
                                        </p:tgtEl>
                                        <p:attrNameLst>
                                          <p:attrName>style.visibility</p:attrName>
                                        </p:attrNameLst>
                                      </p:cBhvr>
                                      <p:to>
                                        <p:strVal val="visible"/>
                                      </p:to>
                                    </p:set>
                                  </p:childTnLst>
                                </p:cTn>
                              </p:par>
                            </p:childTnLst>
                          </p:cTn>
                        </p:par>
                        <p:par>
                          <p:cTn id="16" fill="hold">
                            <p:stCondLst>
                              <p:cond delay="900"/>
                            </p:stCondLst>
                            <p:childTnLst>
                              <p:par>
                                <p:cTn id="17" presetID="1" presetClass="entr" presetSubtype="0" fill="hold" nodeType="afterEffect">
                                  <p:stCondLst>
                                    <p:cond delay="300"/>
                                  </p:stCondLst>
                                  <p:childTnLst>
                                    <p:set>
                                      <p:cBhvr>
                                        <p:cTn id="18" dur="1" fill="hold">
                                          <p:stCondLst>
                                            <p:cond delay="0"/>
                                          </p:stCondLst>
                                        </p:cTn>
                                        <p:tgtEl>
                                          <p:spTgt spid="33"/>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nodeType="afterEffect">
                                  <p:stCondLst>
                                    <p:cond delay="300"/>
                                  </p:stCondLst>
                                  <p:childTnLst>
                                    <p:set>
                                      <p:cBhvr>
                                        <p:cTn id="21" dur="1" fill="hold">
                                          <p:stCondLst>
                                            <p:cond delay="0"/>
                                          </p:stCondLst>
                                        </p:cTn>
                                        <p:tgtEl>
                                          <p:spTgt spid="21"/>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300"/>
                                  </p:stCondLst>
                                  <p:childTnLst>
                                    <p:set>
                                      <p:cBhvr>
                                        <p:cTn id="24" dur="1" fill="hold">
                                          <p:stCondLst>
                                            <p:cond delay="0"/>
                                          </p:stCondLst>
                                        </p:cTn>
                                        <p:tgtEl>
                                          <p:spTgt spid="22"/>
                                        </p:tgtEl>
                                        <p:attrNameLst>
                                          <p:attrName>style.visibility</p:attrName>
                                        </p:attrNameLst>
                                      </p:cBhvr>
                                      <p:to>
                                        <p:strVal val="visible"/>
                                      </p:to>
                                    </p:set>
                                  </p:childTnLst>
                                </p:cTn>
                              </p:par>
                            </p:childTnLst>
                          </p:cTn>
                        </p:par>
                        <p:par>
                          <p:cTn id="25" fill="hold">
                            <p:stCondLst>
                              <p:cond delay="1800"/>
                            </p:stCondLst>
                            <p:childTnLst>
                              <p:par>
                                <p:cTn id="26" presetID="1" presetClass="entr" presetSubtype="0" fill="hold" nodeType="afterEffect">
                                  <p:stCondLst>
                                    <p:cond delay="300"/>
                                  </p:stCondLst>
                                  <p:childTnLst>
                                    <p:set>
                                      <p:cBhvr>
                                        <p:cTn id="27" dur="1" fill="hold">
                                          <p:stCondLst>
                                            <p:cond delay="0"/>
                                          </p:stCondLst>
                                        </p:cTn>
                                        <p:tgtEl>
                                          <p:spTgt spid="23"/>
                                        </p:tgtEl>
                                        <p:attrNameLst>
                                          <p:attrName>style.visibility</p:attrName>
                                        </p:attrNameLst>
                                      </p:cBhvr>
                                      <p:to>
                                        <p:strVal val="visible"/>
                                      </p:to>
                                    </p:set>
                                  </p:childTnLst>
                                </p:cTn>
                              </p:par>
                            </p:childTnLst>
                          </p:cTn>
                        </p:par>
                        <p:par>
                          <p:cTn id="28" fill="hold">
                            <p:stCondLst>
                              <p:cond delay="2100"/>
                            </p:stCondLst>
                            <p:childTnLst>
                              <p:par>
                                <p:cTn id="29" presetID="1" presetClass="entr" presetSubtype="0" fill="hold" nodeType="afterEffect">
                                  <p:stCondLst>
                                    <p:cond delay="30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2400"/>
                            </p:stCondLst>
                            <p:childTnLst>
                              <p:par>
                                <p:cTn id="32" presetID="1" presetClass="entr" presetSubtype="0" fill="hold" nodeType="afterEffect">
                                  <p:stCondLst>
                                    <p:cond delay="300"/>
                                  </p:stCondLst>
                                  <p:childTnLst>
                                    <p:set>
                                      <p:cBhvr>
                                        <p:cTn id="33" dur="1" fill="hold">
                                          <p:stCondLst>
                                            <p:cond delay="0"/>
                                          </p:stCondLst>
                                        </p:cTn>
                                        <p:tgtEl>
                                          <p:spTgt spid="34"/>
                                        </p:tgtEl>
                                        <p:attrNameLst>
                                          <p:attrName>style.visibility</p:attrName>
                                        </p:attrNameLst>
                                      </p:cBhvr>
                                      <p:to>
                                        <p:strVal val="visible"/>
                                      </p:to>
                                    </p:set>
                                  </p:childTnLst>
                                </p:cTn>
                              </p:par>
                            </p:childTnLst>
                          </p:cTn>
                        </p:par>
                        <p:par>
                          <p:cTn id="34" fill="hold">
                            <p:stCondLst>
                              <p:cond delay="2700"/>
                            </p:stCondLst>
                            <p:childTnLst>
                              <p:par>
                                <p:cTn id="35" presetID="1" presetClass="entr" presetSubtype="0" fill="hold" nodeType="afterEffect">
                                  <p:stCondLst>
                                    <p:cond delay="300"/>
                                  </p:stCondLst>
                                  <p:childTnLst>
                                    <p:set>
                                      <p:cBhvr>
                                        <p:cTn id="36" dur="1" fill="hold">
                                          <p:stCondLst>
                                            <p:cond delay="0"/>
                                          </p:stCondLst>
                                        </p:cTn>
                                        <p:tgtEl>
                                          <p:spTgt spid="25"/>
                                        </p:tgtEl>
                                        <p:attrNameLst>
                                          <p:attrName>style.visibility</p:attrName>
                                        </p:attrNameLst>
                                      </p:cBhvr>
                                      <p:to>
                                        <p:strVal val="visible"/>
                                      </p:to>
                                    </p:set>
                                  </p:childTnLst>
                                </p:cTn>
                              </p:par>
                            </p:childTnLst>
                          </p:cTn>
                        </p:par>
                        <p:par>
                          <p:cTn id="37" fill="hold">
                            <p:stCondLst>
                              <p:cond delay="3000"/>
                            </p:stCondLst>
                            <p:childTnLst>
                              <p:par>
                                <p:cTn id="38" presetID="1" presetClass="entr" presetSubtype="0" fill="hold" nodeType="afterEffect">
                                  <p:stCondLst>
                                    <p:cond delay="300"/>
                                  </p:stCondLst>
                                  <p:childTnLst>
                                    <p:set>
                                      <p:cBhvr>
                                        <p:cTn id="39" dur="1" fill="hold">
                                          <p:stCondLst>
                                            <p:cond delay="0"/>
                                          </p:stCondLst>
                                        </p:cTn>
                                        <p:tgtEl>
                                          <p:spTgt spid="26"/>
                                        </p:tgtEl>
                                        <p:attrNameLst>
                                          <p:attrName>style.visibility</p:attrName>
                                        </p:attrNameLst>
                                      </p:cBhvr>
                                      <p:to>
                                        <p:strVal val="visible"/>
                                      </p:to>
                                    </p:set>
                                  </p:childTnLst>
                                </p:cTn>
                              </p:par>
                            </p:childTnLst>
                          </p:cTn>
                        </p:par>
                        <p:par>
                          <p:cTn id="40" fill="hold">
                            <p:stCondLst>
                              <p:cond delay="3300"/>
                            </p:stCondLst>
                            <p:childTnLst>
                              <p:par>
                                <p:cTn id="41" presetID="1" presetClass="entr" presetSubtype="0" fill="hold" nodeType="afterEffect">
                                  <p:stCondLst>
                                    <p:cond delay="300"/>
                                  </p:stCondLst>
                                  <p:childTnLst>
                                    <p:set>
                                      <p:cBhvr>
                                        <p:cTn id="42" dur="1" fill="hold">
                                          <p:stCondLst>
                                            <p:cond delay="0"/>
                                          </p:stCondLst>
                                        </p:cTn>
                                        <p:tgtEl>
                                          <p:spTgt spid="27"/>
                                        </p:tgtEl>
                                        <p:attrNameLst>
                                          <p:attrName>style.visibility</p:attrName>
                                        </p:attrNameLst>
                                      </p:cBhvr>
                                      <p:to>
                                        <p:strVal val="visible"/>
                                      </p:to>
                                    </p:set>
                                  </p:childTnLst>
                                </p:cTn>
                              </p:par>
                            </p:childTnLst>
                          </p:cTn>
                        </p:par>
                        <p:par>
                          <p:cTn id="43" fill="hold">
                            <p:stCondLst>
                              <p:cond delay="3600"/>
                            </p:stCondLst>
                            <p:childTnLst>
                              <p:par>
                                <p:cTn id="44" presetID="1" presetClass="entr" presetSubtype="0" fill="hold" nodeType="afterEffect">
                                  <p:stCondLst>
                                    <p:cond delay="300"/>
                                  </p:stCondLst>
                                  <p:childTnLst>
                                    <p:set>
                                      <p:cBhvr>
                                        <p:cTn id="45" dur="1" fill="hold">
                                          <p:stCondLst>
                                            <p:cond delay="0"/>
                                          </p:stCondLst>
                                        </p:cTn>
                                        <p:tgtEl>
                                          <p:spTgt spid="28"/>
                                        </p:tgtEl>
                                        <p:attrNameLst>
                                          <p:attrName>style.visibility</p:attrName>
                                        </p:attrNameLst>
                                      </p:cBhvr>
                                      <p:to>
                                        <p:strVal val="visible"/>
                                      </p:to>
                                    </p:set>
                                  </p:childTnLst>
                                </p:cTn>
                              </p:par>
                            </p:childTnLst>
                          </p:cTn>
                        </p:par>
                        <p:par>
                          <p:cTn id="46" fill="hold">
                            <p:stCondLst>
                              <p:cond delay="3900"/>
                            </p:stCondLst>
                            <p:childTnLst>
                              <p:par>
                                <p:cTn id="47" presetID="1" presetClass="entr" presetSubtype="0" fill="hold" nodeType="afterEffect">
                                  <p:stCondLst>
                                    <p:cond delay="300"/>
                                  </p:stCondLst>
                                  <p:childTnLst>
                                    <p:set>
                                      <p:cBhvr>
                                        <p:cTn id="48" dur="1" fill="hold">
                                          <p:stCondLst>
                                            <p:cond delay="0"/>
                                          </p:stCondLst>
                                        </p:cTn>
                                        <p:tgtEl>
                                          <p:spTgt spid="29"/>
                                        </p:tgtEl>
                                        <p:attrNameLst>
                                          <p:attrName>style.visibility</p:attrName>
                                        </p:attrNameLst>
                                      </p:cBhvr>
                                      <p:to>
                                        <p:strVal val="visible"/>
                                      </p:to>
                                    </p:set>
                                  </p:childTnLst>
                                </p:cTn>
                              </p:par>
                            </p:childTnLst>
                          </p:cTn>
                        </p:par>
                        <p:par>
                          <p:cTn id="49" fill="hold">
                            <p:stCondLst>
                              <p:cond delay="4200"/>
                            </p:stCondLst>
                            <p:childTnLst>
                              <p:par>
                                <p:cTn id="50" presetID="1" presetClass="entr" presetSubtype="0" fill="hold" nodeType="afterEffect">
                                  <p:stCondLst>
                                    <p:cond delay="300"/>
                                  </p:stCondLst>
                                  <p:childTnLst>
                                    <p:set>
                                      <p:cBhvr>
                                        <p:cTn id="51" dur="1" fill="hold">
                                          <p:stCondLst>
                                            <p:cond delay="0"/>
                                          </p:stCondLst>
                                        </p:cTn>
                                        <p:tgtEl>
                                          <p:spTgt spid="35"/>
                                        </p:tgtEl>
                                        <p:attrNameLst>
                                          <p:attrName>style.visibility</p:attrName>
                                        </p:attrNameLst>
                                      </p:cBhvr>
                                      <p:to>
                                        <p:strVal val="visible"/>
                                      </p:to>
                                    </p:set>
                                  </p:childTnLst>
                                </p:cTn>
                              </p:par>
                            </p:childTnLst>
                          </p:cTn>
                        </p:par>
                        <p:par>
                          <p:cTn id="52" fill="hold">
                            <p:stCondLst>
                              <p:cond delay="4500"/>
                            </p:stCondLst>
                            <p:childTnLst>
                              <p:par>
                                <p:cTn id="53" presetID="1" presetClass="entr" presetSubtype="0" fill="hold" nodeType="afterEffect">
                                  <p:stCondLst>
                                    <p:cond delay="300"/>
                                  </p:stCondLst>
                                  <p:childTnLst>
                                    <p:set>
                                      <p:cBhvr>
                                        <p:cTn id="54" dur="1" fill="hold">
                                          <p:stCondLst>
                                            <p:cond delay="0"/>
                                          </p:stCondLst>
                                        </p:cTn>
                                        <p:tgtEl>
                                          <p:spTgt spid="30"/>
                                        </p:tgtEl>
                                        <p:attrNameLst>
                                          <p:attrName>style.visibility</p:attrName>
                                        </p:attrNameLst>
                                      </p:cBhvr>
                                      <p:to>
                                        <p:strVal val="visible"/>
                                      </p:to>
                                    </p:set>
                                  </p:childTnLst>
                                </p:cTn>
                              </p:par>
                            </p:childTnLst>
                          </p:cTn>
                        </p:par>
                        <p:par>
                          <p:cTn id="55" fill="hold">
                            <p:stCondLst>
                              <p:cond delay="4800"/>
                            </p:stCondLst>
                            <p:childTnLst>
                              <p:par>
                                <p:cTn id="56" presetID="1" presetClass="entr" presetSubtype="0" fill="hold" nodeType="afterEffect">
                                  <p:stCondLst>
                                    <p:cond delay="300"/>
                                  </p:stCondLst>
                                  <p:childTnLst>
                                    <p:set>
                                      <p:cBhvr>
                                        <p:cTn id="57" dur="1" fill="hold">
                                          <p:stCondLst>
                                            <p:cond delay="0"/>
                                          </p:stCondLst>
                                        </p:cTn>
                                        <p:tgtEl>
                                          <p:spTgt spid="3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B9F854E6-3666-4AB5-970A-690D726301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289" y="1148224"/>
            <a:ext cx="8109422" cy="4561551"/>
          </a:xfrm>
          <a:prstGeom prst="rect">
            <a:avLst/>
          </a:prstGeom>
        </p:spPr>
      </p:pic>
      <p:sp>
        <p:nvSpPr>
          <p:cNvPr id="6" name="Rectangle 5">
            <a:extLst>
              <a:ext uri="{FF2B5EF4-FFF2-40B4-BE49-F238E27FC236}">
                <a16:creationId xmlns:a16="http://schemas.microsoft.com/office/drawing/2014/main" id="{AB069F34-25F0-4F47-95BC-F29EE984A73E}"/>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http://blog.cmaresources.org/wp-content/uploads/2012/05/speed2.jpg</a:t>
            </a:r>
          </a:p>
        </p:txBody>
      </p:sp>
    </p:spTree>
    <p:extLst>
      <p:ext uri="{BB962C8B-B14F-4D97-AF65-F5344CB8AC3E}">
        <p14:creationId xmlns:p14="http://schemas.microsoft.com/office/powerpoint/2010/main" val="3898413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a:t>
            </a:r>
          </a:p>
        </p:txBody>
      </p:sp>
      <p:sp>
        <p:nvSpPr>
          <p:cNvPr id="6" name="Rectangle 5">
            <a:extLst>
              <a:ext uri="{FF2B5EF4-FFF2-40B4-BE49-F238E27FC236}">
                <a16:creationId xmlns:a16="http://schemas.microsoft.com/office/drawing/2014/main" id="{AB069F34-25F0-4F47-95BC-F29EE984A73E}"/>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http://asmjs.org</a:t>
            </a:r>
          </a:p>
          <a:p>
            <a:pPr algn="r"/>
            <a:r>
              <a:rPr lang="en-US" sz="1200" dirty="0">
                <a:latin typeface="+mj-lt"/>
                <a:cs typeface="Calibri" pitchFamily="34" charset="0"/>
              </a:rPr>
              <a:t>http://kripken.github.io/emscripten-site/</a:t>
            </a:r>
          </a:p>
        </p:txBody>
      </p:sp>
      <p:pic>
        <p:nvPicPr>
          <p:cNvPr id="7" name="Picture 6">
            <a:extLst>
              <a:ext uri="{FF2B5EF4-FFF2-40B4-BE49-F238E27FC236}">
                <a16:creationId xmlns:a16="http://schemas.microsoft.com/office/drawing/2014/main" id="{E70876A7-A9FA-46E8-92D8-7FBC7977451E}"/>
              </a:ext>
            </a:extLst>
          </p:cNvPr>
          <p:cNvPicPr>
            <a:picLocks noChangeAspect="1"/>
          </p:cNvPicPr>
          <p:nvPr/>
        </p:nvPicPr>
        <p:blipFill>
          <a:blip r:embed="rId3"/>
          <a:stretch>
            <a:fillRect/>
          </a:stretch>
        </p:blipFill>
        <p:spPr>
          <a:xfrm>
            <a:off x="1745435" y="2638829"/>
            <a:ext cx="4349498" cy="1580341"/>
          </a:xfrm>
          <a:prstGeom prst="rect">
            <a:avLst/>
          </a:prstGeom>
        </p:spPr>
      </p:pic>
      <p:pic>
        <p:nvPicPr>
          <p:cNvPr id="8" name="Picture 7">
            <a:extLst>
              <a:ext uri="{FF2B5EF4-FFF2-40B4-BE49-F238E27FC236}">
                <a16:creationId xmlns:a16="http://schemas.microsoft.com/office/drawing/2014/main" id="{6D0565AB-C9E1-409C-A61A-9770A17EDB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6730" y="2815132"/>
            <a:ext cx="4499246" cy="1227736"/>
          </a:xfrm>
          <a:prstGeom prst="rect">
            <a:avLst/>
          </a:prstGeom>
        </p:spPr>
      </p:pic>
    </p:spTree>
    <p:extLst>
      <p:ext uri="{BB962C8B-B14F-4D97-AF65-F5344CB8AC3E}">
        <p14:creationId xmlns:p14="http://schemas.microsoft.com/office/powerpoint/2010/main" val="3620631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a:t>
            </a:r>
          </a:p>
        </p:txBody>
      </p:sp>
      <p:sp>
        <p:nvSpPr>
          <p:cNvPr id="6" name="Rectangle 5">
            <a:extLst>
              <a:ext uri="{FF2B5EF4-FFF2-40B4-BE49-F238E27FC236}">
                <a16:creationId xmlns:a16="http://schemas.microsoft.com/office/drawing/2014/main" id="{AB069F34-25F0-4F47-95BC-F29EE984A73E}"/>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https://youtu.be/nB9Pm9Mr7xo</a:t>
            </a:r>
          </a:p>
        </p:txBody>
      </p:sp>
      <p:pic>
        <p:nvPicPr>
          <p:cNvPr id="7" name="Picture 6">
            <a:extLst>
              <a:ext uri="{FF2B5EF4-FFF2-40B4-BE49-F238E27FC236}">
                <a16:creationId xmlns:a16="http://schemas.microsoft.com/office/drawing/2014/main" id="{4B030D2A-C041-4E18-AA9D-D4F707140E19}"/>
              </a:ext>
            </a:extLst>
          </p:cNvPr>
          <p:cNvPicPr>
            <a:picLocks noChangeAspect="1"/>
          </p:cNvPicPr>
          <p:nvPr/>
        </p:nvPicPr>
        <p:blipFill>
          <a:blip r:embed="rId3"/>
          <a:stretch>
            <a:fillRect/>
          </a:stretch>
        </p:blipFill>
        <p:spPr>
          <a:xfrm>
            <a:off x="1904162" y="1071091"/>
            <a:ext cx="8383676" cy="4715818"/>
          </a:xfrm>
          <a:prstGeom prst="rect">
            <a:avLst/>
          </a:prstGeom>
        </p:spPr>
      </p:pic>
    </p:spTree>
    <p:extLst>
      <p:ext uri="{BB962C8B-B14F-4D97-AF65-F5344CB8AC3E}">
        <p14:creationId xmlns:p14="http://schemas.microsoft.com/office/powerpoint/2010/main" val="2883808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WebAssembly</a:t>
            </a:r>
            <a:endParaRPr lang="en-US" dirty="0"/>
          </a:p>
        </p:txBody>
      </p:sp>
      <p:sp>
        <p:nvSpPr>
          <p:cNvPr id="6" name="Rectangle 5">
            <a:extLst>
              <a:ext uri="{FF2B5EF4-FFF2-40B4-BE49-F238E27FC236}">
                <a16:creationId xmlns:a16="http://schemas.microsoft.com/office/drawing/2014/main" id="{AB069F34-25F0-4F47-95BC-F29EE984A73E}"/>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https://github.com/carlosbaraza/web-assembly-logo</a:t>
            </a:r>
          </a:p>
        </p:txBody>
      </p:sp>
      <p:pic>
        <p:nvPicPr>
          <p:cNvPr id="7" name="Picture 6">
            <a:extLst>
              <a:ext uri="{FF2B5EF4-FFF2-40B4-BE49-F238E27FC236}">
                <a16:creationId xmlns:a16="http://schemas.microsoft.com/office/drawing/2014/main" id="{65DD3BC6-EEA8-456F-857D-8034CECBAB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3589" y="1279845"/>
            <a:ext cx="7804821" cy="4298309"/>
          </a:xfrm>
          <a:prstGeom prst="rect">
            <a:avLst/>
          </a:prstGeom>
        </p:spPr>
      </p:pic>
    </p:spTree>
    <p:extLst>
      <p:ext uri="{BB962C8B-B14F-4D97-AF65-F5344CB8AC3E}">
        <p14:creationId xmlns:p14="http://schemas.microsoft.com/office/powerpoint/2010/main" val="1559609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WebAssembly</a:t>
            </a:r>
            <a:endParaRPr lang="en-US" dirty="0"/>
          </a:p>
        </p:txBody>
      </p:sp>
      <p:sp>
        <p:nvSpPr>
          <p:cNvPr id="6" name="Rectangle 5">
            <a:extLst>
              <a:ext uri="{FF2B5EF4-FFF2-40B4-BE49-F238E27FC236}">
                <a16:creationId xmlns:a16="http://schemas.microsoft.com/office/drawing/2014/main" id="{AB069F34-25F0-4F47-95BC-F29EE984A73E}"/>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http://webassembly.github.io/</a:t>
            </a:r>
          </a:p>
        </p:txBody>
      </p:sp>
      <p:pic>
        <p:nvPicPr>
          <p:cNvPr id="5" name="Picture 4">
            <a:extLst>
              <a:ext uri="{FF2B5EF4-FFF2-40B4-BE49-F238E27FC236}">
                <a16:creationId xmlns:a16="http://schemas.microsoft.com/office/drawing/2014/main" id="{E3360B4A-D6DB-4E3D-AF81-0FA6FD2593F0}"/>
              </a:ext>
            </a:extLst>
          </p:cNvPr>
          <p:cNvPicPr>
            <a:picLocks noChangeAspect="1"/>
          </p:cNvPicPr>
          <p:nvPr/>
        </p:nvPicPr>
        <p:blipFill>
          <a:blip r:embed="rId3"/>
          <a:stretch>
            <a:fillRect/>
          </a:stretch>
        </p:blipFill>
        <p:spPr>
          <a:xfrm>
            <a:off x="1583494" y="1324110"/>
            <a:ext cx="9025012" cy="3657504"/>
          </a:xfrm>
          <a:prstGeom prst="rect">
            <a:avLst/>
          </a:prstGeom>
        </p:spPr>
      </p:pic>
      <p:sp>
        <p:nvSpPr>
          <p:cNvPr id="8" name="TextBox 7">
            <a:extLst>
              <a:ext uri="{FF2B5EF4-FFF2-40B4-BE49-F238E27FC236}">
                <a16:creationId xmlns:a16="http://schemas.microsoft.com/office/drawing/2014/main" id="{5F574CA7-2630-4189-B4DC-D2C9C12BA5F0}"/>
              </a:ext>
            </a:extLst>
          </p:cNvPr>
          <p:cNvSpPr txBox="1"/>
          <p:nvPr/>
        </p:nvSpPr>
        <p:spPr>
          <a:xfrm>
            <a:off x="4029761" y="5072225"/>
            <a:ext cx="4132478"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itchFamily="-72" charset="0"/>
                <a:ea typeface="ＭＳ Ｐゴシック" pitchFamily="-72" charset="-128"/>
              </a:rPr>
              <a:t>http://webassembly.github.io/</a:t>
            </a:r>
          </a:p>
        </p:txBody>
      </p:sp>
    </p:spTree>
    <p:extLst>
      <p:ext uri="{BB962C8B-B14F-4D97-AF65-F5344CB8AC3E}">
        <p14:creationId xmlns:p14="http://schemas.microsoft.com/office/powerpoint/2010/main" val="4210997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WebAssembly</a:t>
            </a:r>
            <a:endParaRPr lang="en-US" dirty="0"/>
          </a:p>
        </p:txBody>
      </p:sp>
      <p:sp>
        <p:nvSpPr>
          <p:cNvPr id="6" name="Rectangle 5">
            <a:extLst>
              <a:ext uri="{FF2B5EF4-FFF2-40B4-BE49-F238E27FC236}">
                <a16:creationId xmlns:a16="http://schemas.microsoft.com/office/drawing/2014/main" id="{AB069F34-25F0-4F47-95BC-F29EE984A73E}"/>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https://twitter.com/linclark/status/836609222733348864/photo/1</a:t>
            </a:r>
          </a:p>
        </p:txBody>
      </p:sp>
      <p:pic>
        <p:nvPicPr>
          <p:cNvPr id="7" name="Picture 6">
            <a:extLst>
              <a:ext uri="{FF2B5EF4-FFF2-40B4-BE49-F238E27FC236}">
                <a16:creationId xmlns:a16="http://schemas.microsoft.com/office/drawing/2014/main" id="{E244CC58-1019-4626-8341-2062E9976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75" y="1903035"/>
            <a:ext cx="8055450" cy="2932183"/>
          </a:xfrm>
          <a:prstGeom prst="rect">
            <a:avLst/>
          </a:prstGeom>
        </p:spPr>
      </p:pic>
    </p:spTree>
    <p:extLst>
      <p:ext uri="{BB962C8B-B14F-4D97-AF65-F5344CB8AC3E}">
        <p14:creationId xmlns:p14="http://schemas.microsoft.com/office/powerpoint/2010/main" val="2976169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5400" dirty="0"/>
              <a:t>Efficient and fast</a:t>
            </a:r>
          </a:p>
          <a:p>
            <a:r>
              <a:rPr lang="en-US" sz="5400" dirty="0"/>
              <a:t>Safe</a:t>
            </a:r>
          </a:p>
          <a:p>
            <a:r>
              <a:rPr lang="en-US" sz="5400" dirty="0"/>
              <a:t>Open and </a:t>
            </a:r>
            <a:r>
              <a:rPr lang="en-US" sz="5400" dirty="0" err="1"/>
              <a:t>debuggable</a:t>
            </a:r>
            <a:endParaRPr lang="en-US" sz="5400" dirty="0"/>
          </a:p>
          <a:p>
            <a:r>
              <a:rPr lang="en-US" sz="5400" dirty="0"/>
              <a:t>Part of the open web platform</a:t>
            </a:r>
          </a:p>
        </p:txBody>
      </p:sp>
      <p:sp>
        <p:nvSpPr>
          <p:cNvPr id="3" name="Title 2"/>
          <p:cNvSpPr>
            <a:spLocks noGrp="1"/>
          </p:cNvSpPr>
          <p:nvPr>
            <p:ph type="title"/>
          </p:nvPr>
        </p:nvSpPr>
        <p:spPr/>
        <p:txBody>
          <a:bodyPr/>
          <a:lstStyle/>
          <a:p>
            <a:r>
              <a:rPr lang="en-US" dirty="0" err="1"/>
              <a:t>WebAssembly</a:t>
            </a:r>
            <a:endParaRPr lang="en-US" dirty="0"/>
          </a:p>
        </p:txBody>
      </p:sp>
    </p:spTree>
    <p:extLst>
      <p:ext uri="{BB962C8B-B14F-4D97-AF65-F5344CB8AC3E}">
        <p14:creationId xmlns:p14="http://schemas.microsoft.com/office/powerpoint/2010/main" val="312928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Targeting WASM</a:t>
            </a:r>
          </a:p>
        </p:txBody>
      </p:sp>
      <p:sp>
        <p:nvSpPr>
          <p:cNvPr id="3" name="Text Placeholder 2"/>
          <p:cNvSpPr>
            <a:spLocks noGrp="1"/>
          </p:cNvSpPr>
          <p:nvPr>
            <p:ph type="body" idx="1"/>
          </p:nvPr>
        </p:nvSpPr>
        <p:spPr/>
        <p:txBody>
          <a:bodyPr/>
          <a:lstStyle/>
          <a:p>
            <a:r>
              <a:rPr lang="en-US" dirty="0"/>
              <a:t>Blazing the Web – Building Web Applications in C#</a:t>
            </a:r>
          </a:p>
        </p:txBody>
      </p:sp>
    </p:spTree>
    <p:extLst>
      <p:ext uri="{BB962C8B-B14F-4D97-AF65-F5344CB8AC3E}">
        <p14:creationId xmlns:p14="http://schemas.microsoft.com/office/powerpoint/2010/main" val="3965253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WebAssembly</a:t>
            </a:r>
            <a:endParaRPr lang="en-US" dirty="0"/>
          </a:p>
        </p:txBody>
      </p:sp>
      <p:sp>
        <p:nvSpPr>
          <p:cNvPr id="6" name="Rectangle 5">
            <a:extLst>
              <a:ext uri="{FF2B5EF4-FFF2-40B4-BE49-F238E27FC236}">
                <a16:creationId xmlns:a16="http://schemas.microsoft.com/office/drawing/2014/main" id="{AB069F34-25F0-4F47-95BC-F29EE984A73E}"/>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https://www.quora.com/What-does-WebAssembly-mean-for-those-who-are-currently-learning-web-development</a:t>
            </a:r>
          </a:p>
        </p:txBody>
      </p:sp>
      <p:sp>
        <p:nvSpPr>
          <p:cNvPr id="5" name="Rectangle 4">
            <a:extLst>
              <a:ext uri="{FF2B5EF4-FFF2-40B4-BE49-F238E27FC236}">
                <a16:creationId xmlns:a16="http://schemas.microsoft.com/office/drawing/2014/main" id="{127DB34C-79F7-468F-BC7D-C7BC0AD4E029}"/>
              </a:ext>
            </a:extLst>
          </p:cNvPr>
          <p:cNvSpPr/>
          <p:nvPr/>
        </p:nvSpPr>
        <p:spPr>
          <a:xfrm>
            <a:off x="691344" y="1413063"/>
            <a:ext cx="10809311" cy="403187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itchFamily="-72" charset="0"/>
                <a:ea typeface="ＭＳ Ｐゴシック" pitchFamily="-72" charset="-128"/>
              </a:rPr>
              <a:t>Greg Reimer, Web Developer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Arial" pitchFamily="-72" charset="0"/>
              <a:ea typeface="ＭＳ Ｐゴシック" pitchFamily="-72" charset="-128"/>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itchFamily="-72" charset="0"/>
                <a:ea typeface="ＭＳ Ｐゴシック" pitchFamily="-72" charset="-128"/>
              </a:rPr>
              <a:t>“We won't need to learn </a:t>
            </a:r>
            <a:r>
              <a:rPr kumimoji="0" lang="en-US" sz="3200" b="0" i="0" u="none" strike="noStrike" kern="1200" cap="none" spc="0" normalizeH="0" baseline="0" noProof="0" dirty="0" err="1">
                <a:ln>
                  <a:noFill/>
                </a:ln>
                <a:solidFill>
                  <a:prstClr val="black"/>
                </a:solidFill>
                <a:effectLst/>
                <a:uLnTx/>
                <a:uFillTx/>
                <a:latin typeface="Arial" pitchFamily="-72" charset="0"/>
                <a:ea typeface="ＭＳ Ｐゴシック" pitchFamily="-72" charset="-128"/>
              </a:rPr>
              <a:t>wasm</a:t>
            </a:r>
            <a:r>
              <a:rPr kumimoji="0" lang="en-US" sz="3200" b="0" i="0" u="none" strike="noStrike" kern="1200" cap="none" spc="0" normalizeH="0" baseline="0" noProof="0" dirty="0">
                <a:ln>
                  <a:noFill/>
                </a:ln>
                <a:solidFill>
                  <a:prstClr val="black"/>
                </a:solidFill>
                <a:effectLst/>
                <a:uLnTx/>
                <a:uFillTx/>
                <a:latin typeface="Arial" pitchFamily="-72" charset="0"/>
                <a:ea typeface="ＭＳ Ｐゴシック" pitchFamily="-72" charset="-128"/>
              </a:rPr>
              <a:t> any more than C++ programmers need to learn assembly. In the same vein, to remain competitive as developers, we'll need to learn how it fits in our toolchains, which means getting nice and cozy with it. In other words, we'll all be </a:t>
            </a:r>
            <a:r>
              <a:rPr kumimoji="0" lang="en-US" sz="3200" b="0" i="1" u="none" strike="noStrike" kern="1200" cap="none" spc="0" normalizeH="0" baseline="0" noProof="0" dirty="0">
                <a:ln>
                  <a:noFill/>
                </a:ln>
                <a:solidFill>
                  <a:prstClr val="black"/>
                </a:solidFill>
                <a:effectLst/>
                <a:uLnTx/>
                <a:uFillTx/>
                <a:latin typeface="Arial" pitchFamily="-72" charset="0"/>
                <a:ea typeface="ＭＳ Ｐゴシック" pitchFamily="-72" charset="-128"/>
              </a:rPr>
              <a:t>generating</a:t>
            </a:r>
            <a:r>
              <a:rPr kumimoji="0" lang="en-US" sz="3200" b="0" i="0" u="none" strike="noStrike" kern="1200" cap="none" spc="0" normalizeH="0" baseline="0" noProof="0" dirty="0">
                <a:ln>
                  <a:noFill/>
                </a:ln>
                <a:solidFill>
                  <a:prstClr val="black"/>
                </a:solidFill>
                <a:effectLst/>
                <a:uLnTx/>
                <a:uFillTx/>
                <a:latin typeface="Arial" pitchFamily="-72" charset="0"/>
                <a:ea typeface="ＭＳ Ｐゴシック" pitchFamily="-72" charset="-128"/>
              </a:rPr>
              <a:t> </a:t>
            </a:r>
            <a:r>
              <a:rPr kumimoji="0" lang="en-US" sz="3200" b="0" i="0" u="none" strike="noStrike" kern="1200" cap="none" spc="0" normalizeH="0" baseline="0" noProof="0" dirty="0" err="1">
                <a:ln>
                  <a:noFill/>
                </a:ln>
                <a:solidFill>
                  <a:prstClr val="black"/>
                </a:solidFill>
                <a:effectLst/>
                <a:uLnTx/>
                <a:uFillTx/>
                <a:latin typeface="Arial" pitchFamily="-72" charset="0"/>
                <a:ea typeface="ＭＳ Ｐゴシック" pitchFamily="-72" charset="-128"/>
              </a:rPr>
              <a:t>wasm</a:t>
            </a:r>
            <a:r>
              <a:rPr kumimoji="0" lang="en-US" sz="3200" b="0" i="0" u="none" strike="noStrike" kern="1200" cap="none" spc="0" normalizeH="0" baseline="0" noProof="0" dirty="0">
                <a:ln>
                  <a:noFill/>
                </a:ln>
                <a:solidFill>
                  <a:prstClr val="black"/>
                </a:solidFill>
                <a:effectLst/>
                <a:uLnTx/>
                <a:uFillTx/>
                <a:latin typeface="Arial" pitchFamily="-72" charset="0"/>
                <a:ea typeface="ＭＳ Ｐゴシック" pitchFamily="-72" charset="-128"/>
              </a:rPr>
              <a:t>, but few of us will actually be writing or debugging it directly.”</a:t>
            </a:r>
          </a:p>
        </p:txBody>
      </p:sp>
    </p:spTree>
    <p:extLst>
      <p:ext uri="{BB962C8B-B14F-4D97-AF65-F5344CB8AC3E}">
        <p14:creationId xmlns:p14="http://schemas.microsoft.com/office/powerpoint/2010/main" val="433958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3900950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WebAssembly</a:t>
            </a:r>
            <a:endParaRPr lang="en-US" dirty="0"/>
          </a:p>
        </p:txBody>
      </p:sp>
      <p:sp>
        <p:nvSpPr>
          <p:cNvPr id="6" name="Rectangle 5">
            <a:extLst>
              <a:ext uri="{FF2B5EF4-FFF2-40B4-BE49-F238E27FC236}">
                <a16:creationId xmlns:a16="http://schemas.microsoft.com/office/drawing/2014/main" id="{AB069F34-25F0-4F47-95BC-F29EE984A73E}"/>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https://webassembly.org/docs/future-features/</a:t>
            </a:r>
          </a:p>
        </p:txBody>
      </p:sp>
      <p:pic>
        <p:nvPicPr>
          <p:cNvPr id="5" name="Picture 4">
            <a:extLst>
              <a:ext uri="{FF2B5EF4-FFF2-40B4-BE49-F238E27FC236}">
                <a16:creationId xmlns:a16="http://schemas.microsoft.com/office/drawing/2014/main" id="{00AAEA19-7460-4849-A8D4-A99FBA4BDE31}"/>
              </a:ext>
            </a:extLst>
          </p:cNvPr>
          <p:cNvPicPr>
            <a:picLocks noChangeAspect="1"/>
          </p:cNvPicPr>
          <p:nvPr/>
        </p:nvPicPr>
        <p:blipFill>
          <a:blip r:embed="rId3"/>
          <a:stretch>
            <a:fillRect/>
          </a:stretch>
        </p:blipFill>
        <p:spPr>
          <a:xfrm>
            <a:off x="3384453" y="1017651"/>
            <a:ext cx="5423094" cy="4674048"/>
          </a:xfrm>
          <a:prstGeom prst="rect">
            <a:avLst/>
          </a:prstGeom>
        </p:spPr>
      </p:pic>
    </p:spTree>
    <p:extLst>
      <p:ext uri="{BB962C8B-B14F-4D97-AF65-F5344CB8AC3E}">
        <p14:creationId xmlns:p14="http://schemas.microsoft.com/office/powerpoint/2010/main" val="4075818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Blazor</a:t>
            </a:r>
            <a:endParaRPr lang="en-US" dirty="0"/>
          </a:p>
        </p:txBody>
      </p:sp>
      <p:graphicFrame>
        <p:nvGraphicFramePr>
          <p:cNvPr id="7" name="Content Placeholder 3">
            <a:extLst>
              <a:ext uri="{FF2B5EF4-FFF2-40B4-BE49-F238E27FC236}">
                <a16:creationId xmlns:a16="http://schemas.microsoft.com/office/drawing/2014/main" id="{4A57E9AF-3407-44E3-A622-166B75C6D202}"/>
              </a:ext>
            </a:extLst>
          </p:cNvPr>
          <p:cNvGraphicFramePr>
            <a:graphicFrameLocks noGrp="1"/>
          </p:cNvGraphicFramePr>
          <p:nvPr>
            <p:ph idx="1"/>
            <p:extLst>
              <p:ext uri="{D42A27DB-BD31-4B8C-83A1-F6EECF244321}">
                <p14:modId xmlns:p14="http://schemas.microsoft.com/office/powerpoint/2010/main" val="790248549"/>
              </p:ext>
            </p:extLst>
          </p:nvPr>
        </p:nvGraphicFramePr>
        <p:xfrm>
          <a:off x="828059" y="1291012"/>
          <a:ext cx="10535882" cy="4275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5545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Blazor</a:t>
            </a:r>
            <a:endParaRPr lang="en-US" dirty="0"/>
          </a:p>
        </p:txBody>
      </p:sp>
      <p:pic>
        <p:nvPicPr>
          <p:cNvPr id="6" name="Picture 5">
            <a:extLst>
              <a:ext uri="{FF2B5EF4-FFF2-40B4-BE49-F238E27FC236}">
                <a16:creationId xmlns:a16="http://schemas.microsoft.com/office/drawing/2014/main" id="{BF16B7D5-379C-4914-8F82-DB2EE8D76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0497" y="2087353"/>
            <a:ext cx="2951546" cy="2951546"/>
          </a:xfrm>
          <a:prstGeom prst="rect">
            <a:avLst/>
          </a:prstGeom>
        </p:spPr>
      </p:pic>
      <p:sp>
        <p:nvSpPr>
          <p:cNvPr id="8" name="TextBox 7">
            <a:extLst>
              <a:ext uri="{FF2B5EF4-FFF2-40B4-BE49-F238E27FC236}">
                <a16:creationId xmlns:a16="http://schemas.microsoft.com/office/drawing/2014/main" id="{36C63F02-6D38-4E2F-AA5D-E631E1177C75}"/>
              </a:ext>
            </a:extLst>
          </p:cNvPr>
          <p:cNvSpPr txBox="1"/>
          <p:nvPr/>
        </p:nvSpPr>
        <p:spPr>
          <a:xfrm>
            <a:off x="2399886" y="3671529"/>
            <a:ext cx="755335" cy="1323439"/>
          </a:xfrm>
          <a:prstGeom prst="rect">
            <a:avLst/>
          </a:prstGeom>
          <a:noFill/>
        </p:spPr>
        <p:txBody>
          <a:bodyPr wrap="none" rtlCol="0">
            <a:spAutoFit/>
          </a:bodyPr>
          <a:lstStyle/>
          <a:p>
            <a:r>
              <a:rPr lang="en-US" sz="8000" dirty="0"/>
              <a:t>?</a:t>
            </a:r>
          </a:p>
        </p:txBody>
      </p:sp>
      <p:sp>
        <p:nvSpPr>
          <p:cNvPr id="9" name="TextBox 8">
            <a:extLst>
              <a:ext uri="{FF2B5EF4-FFF2-40B4-BE49-F238E27FC236}">
                <a16:creationId xmlns:a16="http://schemas.microsoft.com/office/drawing/2014/main" id="{27F88B6C-8500-469D-ABB1-F037839CEADD}"/>
              </a:ext>
            </a:extLst>
          </p:cNvPr>
          <p:cNvSpPr txBox="1"/>
          <p:nvPr/>
        </p:nvSpPr>
        <p:spPr>
          <a:xfrm>
            <a:off x="3189877" y="1988050"/>
            <a:ext cx="755335" cy="1323439"/>
          </a:xfrm>
          <a:prstGeom prst="rect">
            <a:avLst/>
          </a:prstGeom>
          <a:noFill/>
        </p:spPr>
        <p:txBody>
          <a:bodyPr wrap="none" rtlCol="0">
            <a:spAutoFit/>
          </a:bodyPr>
          <a:lstStyle/>
          <a:p>
            <a:r>
              <a:rPr lang="en-US" sz="8000" dirty="0"/>
              <a:t>?</a:t>
            </a:r>
          </a:p>
        </p:txBody>
      </p:sp>
      <p:sp>
        <p:nvSpPr>
          <p:cNvPr id="10" name="TextBox 9">
            <a:extLst>
              <a:ext uri="{FF2B5EF4-FFF2-40B4-BE49-F238E27FC236}">
                <a16:creationId xmlns:a16="http://schemas.microsoft.com/office/drawing/2014/main" id="{2E276A50-653E-47D8-8432-94200F25C13F}"/>
              </a:ext>
            </a:extLst>
          </p:cNvPr>
          <p:cNvSpPr txBox="1"/>
          <p:nvPr/>
        </p:nvSpPr>
        <p:spPr>
          <a:xfrm>
            <a:off x="7728478" y="4559800"/>
            <a:ext cx="755335" cy="1323439"/>
          </a:xfrm>
          <a:prstGeom prst="rect">
            <a:avLst/>
          </a:prstGeom>
          <a:noFill/>
        </p:spPr>
        <p:txBody>
          <a:bodyPr wrap="none" rtlCol="0">
            <a:spAutoFit/>
          </a:bodyPr>
          <a:lstStyle/>
          <a:p>
            <a:r>
              <a:rPr lang="en-US" sz="8000" dirty="0"/>
              <a:t>?</a:t>
            </a:r>
          </a:p>
        </p:txBody>
      </p:sp>
      <p:sp>
        <p:nvSpPr>
          <p:cNvPr id="11" name="TextBox 10">
            <a:extLst>
              <a:ext uri="{FF2B5EF4-FFF2-40B4-BE49-F238E27FC236}">
                <a16:creationId xmlns:a16="http://schemas.microsoft.com/office/drawing/2014/main" id="{A61E0FFA-226C-4973-BA35-7093D3B1FA0A}"/>
              </a:ext>
            </a:extLst>
          </p:cNvPr>
          <p:cNvSpPr txBox="1"/>
          <p:nvPr/>
        </p:nvSpPr>
        <p:spPr>
          <a:xfrm>
            <a:off x="9096630" y="2652591"/>
            <a:ext cx="755335" cy="1323439"/>
          </a:xfrm>
          <a:prstGeom prst="rect">
            <a:avLst/>
          </a:prstGeom>
          <a:noFill/>
        </p:spPr>
        <p:txBody>
          <a:bodyPr wrap="none" rtlCol="0">
            <a:spAutoFit/>
          </a:bodyPr>
          <a:lstStyle/>
          <a:p>
            <a:r>
              <a:rPr lang="en-US" sz="8000" dirty="0"/>
              <a:t>?</a:t>
            </a:r>
          </a:p>
        </p:txBody>
      </p:sp>
      <p:sp>
        <p:nvSpPr>
          <p:cNvPr id="12" name="TextBox 11">
            <a:extLst>
              <a:ext uri="{FF2B5EF4-FFF2-40B4-BE49-F238E27FC236}">
                <a16:creationId xmlns:a16="http://schemas.microsoft.com/office/drawing/2014/main" id="{0C06541B-1B38-4EE4-9568-8726A679DB27}"/>
              </a:ext>
            </a:extLst>
          </p:cNvPr>
          <p:cNvSpPr txBox="1"/>
          <p:nvPr/>
        </p:nvSpPr>
        <p:spPr>
          <a:xfrm>
            <a:off x="7152414" y="621721"/>
            <a:ext cx="755335" cy="1323439"/>
          </a:xfrm>
          <a:prstGeom prst="rect">
            <a:avLst/>
          </a:prstGeom>
          <a:noFill/>
        </p:spPr>
        <p:txBody>
          <a:bodyPr wrap="none" rtlCol="0">
            <a:spAutoFit/>
          </a:bodyPr>
          <a:lstStyle/>
          <a:p>
            <a:r>
              <a:rPr lang="en-US" sz="8000" dirty="0"/>
              <a:t>?</a:t>
            </a:r>
          </a:p>
        </p:txBody>
      </p:sp>
    </p:spTree>
    <p:extLst>
      <p:ext uri="{BB962C8B-B14F-4D97-AF65-F5344CB8AC3E}">
        <p14:creationId xmlns:p14="http://schemas.microsoft.com/office/powerpoint/2010/main" val="3682980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Blazor</a:t>
            </a:r>
            <a:endParaRPr lang="en-US" dirty="0"/>
          </a:p>
        </p:txBody>
      </p:sp>
      <p:pic>
        <p:nvPicPr>
          <p:cNvPr id="13" name="Picture 12">
            <a:extLst>
              <a:ext uri="{FF2B5EF4-FFF2-40B4-BE49-F238E27FC236}">
                <a16:creationId xmlns:a16="http://schemas.microsoft.com/office/drawing/2014/main" id="{469E9907-6266-4B48-9352-F3B724FDC3B5}"/>
              </a:ext>
            </a:extLst>
          </p:cNvPr>
          <p:cNvPicPr>
            <a:picLocks noChangeAspect="1"/>
          </p:cNvPicPr>
          <p:nvPr/>
        </p:nvPicPr>
        <p:blipFill>
          <a:blip r:embed="rId3"/>
          <a:stretch>
            <a:fillRect/>
          </a:stretch>
        </p:blipFill>
        <p:spPr>
          <a:xfrm>
            <a:off x="1648688" y="1133448"/>
            <a:ext cx="8894623" cy="4591104"/>
          </a:xfrm>
          <a:prstGeom prst="rect">
            <a:avLst/>
          </a:prstGeom>
        </p:spPr>
      </p:pic>
      <p:sp>
        <p:nvSpPr>
          <p:cNvPr id="14" name="Rectangle 13">
            <a:extLst>
              <a:ext uri="{FF2B5EF4-FFF2-40B4-BE49-F238E27FC236}">
                <a16:creationId xmlns:a16="http://schemas.microsoft.com/office/drawing/2014/main" id="{78411A46-D34F-4F43-A71A-E31F50C61824}"/>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https://blogs.msdn.microsoft.com/webdev/2018/02/06/blazor-experimental-project/</a:t>
            </a:r>
          </a:p>
        </p:txBody>
      </p:sp>
    </p:spTree>
    <p:extLst>
      <p:ext uri="{BB962C8B-B14F-4D97-AF65-F5344CB8AC3E}">
        <p14:creationId xmlns:p14="http://schemas.microsoft.com/office/powerpoint/2010/main" val="1574982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Blazor</a:t>
            </a:r>
            <a:endParaRPr lang="en-US" dirty="0"/>
          </a:p>
        </p:txBody>
      </p:sp>
      <p:sp>
        <p:nvSpPr>
          <p:cNvPr id="14" name="Rectangle 13">
            <a:extLst>
              <a:ext uri="{FF2B5EF4-FFF2-40B4-BE49-F238E27FC236}">
                <a16:creationId xmlns:a16="http://schemas.microsoft.com/office/drawing/2014/main" id="{78411A46-D34F-4F43-A71A-E31F50C61824}"/>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https://github.com/aspnet/blazor</a:t>
            </a:r>
          </a:p>
        </p:txBody>
      </p:sp>
      <p:pic>
        <p:nvPicPr>
          <p:cNvPr id="5" name="Picture 4">
            <a:extLst>
              <a:ext uri="{FF2B5EF4-FFF2-40B4-BE49-F238E27FC236}">
                <a16:creationId xmlns:a16="http://schemas.microsoft.com/office/drawing/2014/main" id="{A5791D5E-C386-4DD8-90A5-0948B977A7F2}"/>
              </a:ext>
            </a:extLst>
          </p:cNvPr>
          <p:cNvPicPr>
            <a:picLocks noChangeAspect="1"/>
          </p:cNvPicPr>
          <p:nvPr/>
        </p:nvPicPr>
        <p:blipFill>
          <a:blip r:embed="rId3"/>
          <a:stretch>
            <a:fillRect/>
          </a:stretch>
        </p:blipFill>
        <p:spPr>
          <a:xfrm>
            <a:off x="2075244" y="1080241"/>
            <a:ext cx="8041511" cy="4697517"/>
          </a:xfrm>
          <a:prstGeom prst="rect">
            <a:avLst/>
          </a:prstGeom>
        </p:spPr>
      </p:pic>
    </p:spTree>
    <p:extLst>
      <p:ext uri="{BB962C8B-B14F-4D97-AF65-F5344CB8AC3E}">
        <p14:creationId xmlns:p14="http://schemas.microsoft.com/office/powerpoint/2010/main" val="2476592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Blazor</a:t>
            </a:r>
            <a:endParaRPr lang="en-US" dirty="0"/>
          </a:p>
        </p:txBody>
      </p:sp>
      <p:sp>
        <p:nvSpPr>
          <p:cNvPr id="14" name="Rectangle 13">
            <a:extLst>
              <a:ext uri="{FF2B5EF4-FFF2-40B4-BE49-F238E27FC236}">
                <a16:creationId xmlns:a16="http://schemas.microsoft.com/office/drawing/2014/main" id="{78411A46-D34F-4F43-A71A-E31F50C61824}"/>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https://github.com/aspnet/AspNetCore/tree/master/src/Components</a:t>
            </a:r>
          </a:p>
        </p:txBody>
      </p:sp>
      <p:pic>
        <p:nvPicPr>
          <p:cNvPr id="6" name="Picture 5">
            <a:extLst>
              <a:ext uri="{FF2B5EF4-FFF2-40B4-BE49-F238E27FC236}">
                <a16:creationId xmlns:a16="http://schemas.microsoft.com/office/drawing/2014/main" id="{7A9A307C-D027-47EC-9246-FCC5D2805347}"/>
              </a:ext>
            </a:extLst>
          </p:cNvPr>
          <p:cNvPicPr>
            <a:picLocks noChangeAspect="1"/>
          </p:cNvPicPr>
          <p:nvPr/>
        </p:nvPicPr>
        <p:blipFill>
          <a:blip r:embed="rId3"/>
          <a:stretch>
            <a:fillRect/>
          </a:stretch>
        </p:blipFill>
        <p:spPr>
          <a:xfrm>
            <a:off x="757307" y="1155307"/>
            <a:ext cx="10677385" cy="4547385"/>
          </a:xfrm>
          <a:prstGeom prst="rect">
            <a:avLst/>
          </a:prstGeom>
        </p:spPr>
      </p:pic>
    </p:spTree>
    <p:extLst>
      <p:ext uri="{BB962C8B-B14F-4D97-AF65-F5344CB8AC3E}">
        <p14:creationId xmlns:p14="http://schemas.microsoft.com/office/powerpoint/2010/main" val="3856721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Blazor</a:t>
            </a:r>
            <a:endParaRPr lang="en-US" dirty="0"/>
          </a:p>
        </p:txBody>
      </p:sp>
      <p:sp>
        <p:nvSpPr>
          <p:cNvPr id="14" name="Rectangle 13">
            <a:extLst>
              <a:ext uri="{FF2B5EF4-FFF2-40B4-BE49-F238E27FC236}">
                <a16:creationId xmlns:a16="http://schemas.microsoft.com/office/drawing/2014/main" id="{78411A46-D34F-4F43-A71A-E31F50C61824}"/>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https://devblogs.microsoft.com/aspnet/blazor-now-in-official-preview/</a:t>
            </a:r>
          </a:p>
          <a:p>
            <a:pPr algn="r"/>
            <a:r>
              <a:rPr lang="en-US" sz="1200" dirty="0">
                <a:latin typeface="+mj-lt"/>
                <a:cs typeface="Calibri" pitchFamily="34" charset="0"/>
              </a:rPr>
              <a:t>http://clipart-library.com/clipart/872445.htm, http://clipart-library.com/clipart/1179447.htm</a:t>
            </a:r>
          </a:p>
          <a:p>
            <a:pPr algn="r"/>
            <a:r>
              <a:rPr lang="en-US" sz="1200" dirty="0">
                <a:latin typeface="+mj-lt"/>
                <a:cs typeface="Calibri" pitchFamily="34" charset="0"/>
              </a:rPr>
              <a:t>http://clipart-library.com/clipart/1179466.htm, http://clipart-library.com/clipart/1271580.htm</a:t>
            </a:r>
          </a:p>
        </p:txBody>
      </p:sp>
      <p:pic>
        <p:nvPicPr>
          <p:cNvPr id="5" name="Picture 4">
            <a:extLst>
              <a:ext uri="{FF2B5EF4-FFF2-40B4-BE49-F238E27FC236}">
                <a16:creationId xmlns:a16="http://schemas.microsoft.com/office/drawing/2014/main" id="{2A35892E-5865-4250-BE1B-DD2B934FDEAC}"/>
              </a:ext>
            </a:extLst>
          </p:cNvPr>
          <p:cNvPicPr>
            <a:picLocks noChangeAspect="1"/>
          </p:cNvPicPr>
          <p:nvPr/>
        </p:nvPicPr>
        <p:blipFill>
          <a:blip r:embed="rId3"/>
          <a:stretch>
            <a:fillRect/>
          </a:stretch>
        </p:blipFill>
        <p:spPr>
          <a:xfrm>
            <a:off x="3068496" y="1357089"/>
            <a:ext cx="6383137" cy="4626240"/>
          </a:xfrm>
          <a:prstGeom prst="rect">
            <a:avLst/>
          </a:prstGeom>
        </p:spPr>
      </p:pic>
      <p:pic>
        <p:nvPicPr>
          <p:cNvPr id="7" name="Picture 6">
            <a:extLst>
              <a:ext uri="{FF2B5EF4-FFF2-40B4-BE49-F238E27FC236}">
                <a16:creationId xmlns:a16="http://schemas.microsoft.com/office/drawing/2014/main" id="{C58379CC-666C-4FFF-92F0-566E1BD597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971" y="678518"/>
            <a:ext cx="2857500" cy="2857500"/>
          </a:xfrm>
          <a:prstGeom prst="rect">
            <a:avLst/>
          </a:prstGeom>
        </p:spPr>
      </p:pic>
      <p:pic>
        <p:nvPicPr>
          <p:cNvPr id="8" name="Picture 7">
            <a:extLst>
              <a:ext uri="{FF2B5EF4-FFF2-40B4-BE49-F238E27FC236}">
                <a16:creationId xmlns:a16="http://schemas.microsoft.com/office/drawing/2014/main" id="{901AF0F3-67A1-483F-B535-3DFA1E168D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0657" y="330292"/>
            <a:ext cx="2857500" cy="2857500"/>
          </a:xfrm>
          <a:prstGeom prst="rect">
            <a:avLst/>
          </a:prstGeom>
        </p:spPr>
      </p:pic>
      <p:pic>
        <p:nvPicPr>
          <p:cNvPr id="9" name="Picture 8">
            <a:extLst>
              <a:ext uri="{FF2B5EF4-FFF2-40B4-BE49-F238E27FC236}">
                <a16:creationId xmlns:a16="http://schemas.microsoft.com/office/drawing/2014/main" id="{F2A6530F-8BE8-4F16-BD5C-515FACCB1F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68330" y="3763605"/>
            <a:ext cx="1652019" cy="1676403"/>
          </a:xfrm>
          <a:prstGeom prst="rect">
            <a:avLst/>
          </a:prstGeom>
        </p:spPr>
      </p:pic>
      <p:pic>
        <p:nvPicPr>
          <p:cNvPr id="10" name="Picture 9">
            <a:extLst>
              <a:ext uri="{FF2B5EF4-FFF2-40B4-BE49-F238E27FC236}">
                <a16:creationId xmlns:a16="http://schemas.microsoft.com/office/drawing/2014/main" id="{7FCFD0C8-0215-471D-BDCF-928170A863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9278" y="4080784"/>
            <a:ext cx="1733550" cy="1733550"/>
          </a:xfrm>
          <a:prstGeom prst="rect">
            <a:avLst/>
          </a:prstGeom>
        </p:spPr>
      </p:pic>
    </p:spTree>
    <p:extLst>
      <p:ext uri="{BB962C8B-B14F-4D97-AF65-F5344CB8AC3E}">
        <p14:creationId xmlns:p14="http://schemas.microsoft.com/office/powerpoint/2010/main" val="301326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Blazor</a:t>
            </a:r>
            <a:endParaRPr lang="en-US" dirty="0"/>
          </a:p>
        </p:txBody>
      </p:sp>
      <p:sp>
        <p:nvSpPr>
          <p:cNvPr id="14" name="Rectangle 13">
            <a:extLst>
              <a:ext uri="{FF2B5EF4-FFF2-40B4-BE49-F238E27FC236}">
                <a16:creationId xmlns:a16="http://schemas.microsoft.com/office/drawing/2014/main" id="{78411A46-D34F-4F43-A71A-E31F50C61824}"/>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https://www.youtube.com/watch?v=MetcuX1OHD0</a:t>
            </a:r>
          </a:p>
        </p:txBody>
      </p:sp>
      <p:pic>
        <p:nvPicPr>
          <p:cNvPr id="5" name="Picture 4">
            <a:extLst>
              <a:ext uri="{FF2B5EF4-FFF2-40B4-BE49-F238E27FC236}">
                <a16:creationId xmlns:a16="http://schemas.microsoft.com/office/drawing/2014/main" id="{36A8BC9E-4326-4763-938A-BE2B048F26EB}"/>
              </a:ext>
            </a:extLst>
          </p:cNvPr>
          <p:cNvPicPr>
            <a:picLocks noChangeAspect="1"/>
          </p:cNvPicPr>
          <p:nvPr/>
        </p:nvPicPr>
        <p:blipFill>
          <a:blip r:embed="rId3"/>
          <a:stretch>
            <a:fillRect/>
          </a:stretch>
        </p:blipFill>
        <p:spPr>
          <a:xfrm>
            <a:off x="1812746" y="1019669"/>
            <a:ext cx="8566507" cy="4818661"/>
          </a:xfrm>
          <a:prstGeom prst="rect">
            <a:avLst/>
          </a:prstGeom>
        </p:spPr>
      </p:pic>
    </p:spTree>
    <p:extLst>
      <p:ext uri="{BB962C8B-B14F-4D97-AF65-F5344CB8AC3E}">
        <p14:creationId xmlns:p14="http://schemas.microsoft.com/office/powerpoint/2010/main" val="953501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Blazor</a:t>
            </a:r>
            <a:endParaRPr lang="en-US" dirty="0"/>
          </a:p>
        </p:txBody>
      </p:sp>
      <p:sp>
        <p:nvSpPr>
          <p:cNvPr id="14" name="Rectangle 13">
            <a:extLst>
              <a:ext uri="{FF2B5EF4-FFF2-40B4-BE49-F238E27FC236}">
                <a16:creationId xmlns:a16="http://schemas.microsoft.com/office/drawing/2014/main" id="{78411A46-D34F-4F43-A71A-E31F50C61824}"/>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https://www.youtube.com/watch?v=MetcuX1OHD0</a:t>
            </a:r>
          </a:p>
        </p:txBody>
      </p:sp>
      <p:pic>
        <p:nvPicPr>
          <p:cNvPr id="6" name="Picture 5">
            <a:extLst>
              <a:ext uri="{FF2B5EF4-FFF2-40B4-BE49-F238E27FC236}">
                <a16:creationId xmlns:a16="http://schemas.microsoft.com/office/drawing/2014/main" id="{58136093-5CBE-4CD8-9DDA-8F6F7226ACCD}"/>
              </a:ext>
            </a:extLst>
          </p:cNvPr>
          <p:cNvPicPr>
            <a:picLocks noChangeAspect="1"/>
          </p:cNvPicPr>
          <p:nvPr/>
        </p:nvPicPr>
        <p:blipFill>
          <a:blip r:embed="rId3"/>
          <a:stretch>
            <a:fillRect/>
          </a:stretch>
        </p:blipFill>
        <p:spPr>
          <a:xfrm>
            <a:off x="1712598" y="963336"/>
            <a:ext cx="8766804" cy="4931327"/>
          </a:xfrm>
          <a:prstGeom prst="rect">
            <a:avLst/>
          </a:prstGeom>
        </p:spPr>
      </p:pic>
    </p:spTree>
    <p:extLst>
      <p:ext uri="{BB962C8B-B14F-4D97-AF65-F5344CB8AC3E}">
        <p14:creationId xmlns:p14="http://schemas.microsoft.com/office/powerpoint/2010/main" val="15138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Blazor</a:t>
            </a:r>
            <a:endParaRPr lang="en-US" dirty="0"/>
          </a:p>
        </p:txBody>
      </p:sp>
      <p:graphicFrame>
        <p:nvGraphicFramePr>
          <p:cNvPr id="5" name="Content Placeholder 3">
            <a:extLst>
              <a:ext uri="{FF2B5EF4-FFF2-40B4-BE49-F238E27FC236}">
                <a16:creationId xmlns:a16="http://schemas.microsoft.com/office/drawing/2014/main" id="{63883851-04D0-467D-A8B0-7D1A0EB79677}"/>
              </a:ext>
            </a:extLst>
          </p:cNvPr>
          <p:cNvGraphicFramePr>
            <a:graphicFrameLocks noGrp="1"/>
          </p:cNvGraphicFramePr>
          <p:nvPr>
            <p:ph idx="1"/>
            <p:extLst>
              <p:ext uri="{D42A27DB-BD31-4B8C-83A1-F6EECF244321}">
                <p14:modId xmlns:p14="http://schemas.microsoft.com/office/powerpoint/2010/main" val="3780861539"/>
              </p:ext>
            </p:extLst>
          </p:nvPr>
        </p:nvGraphicFramePr>
        <p:xfrm>
          <a:off x="457199" y="1200150"/>
          <a:ext cx="11234791" cy="4697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7145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4810845"/>
          </a:xfrm>
        </p:spPr>
        <p:txBody>
          <a:bodyPr anchor="ctr" anchorCtr="0"/>
          <a:lstStyle/>
          <a:p>
            <a:pPr marL="68580" indent="0" algn="ctr">
              <a:buNone/>
            </a:pPr>
            <a:r>
              <a:rPr lang="en-US" sz="3800" dirty="0"/>
              <a:t>https://github.com/JasonBock/BlazingTheWeb</a:t>
            </a:r>
          </a:p>
          <a:p>
            <a:pPr marL="68580" indent="0" algn="ctr">
              <a:buNone/>
            </a:pPr>
            <a:endParaRPr lang="en-US" sz="3800" dirty="0"/>
          </a:p>
          <a:p>
            <a:pPr marL="68580" indent="0" algn="ctr">
              <a:buNone/>
            </a:pPr>
            <a:r>
              <a:rPr lang="en-US" sz="3800" dirty="0"/>
              <a:t>https://github.com/JasonBock/Presentations</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Targeting </a:t>
            </a:r>
            <a:r>
              <a:rPr lang="en-US" dirty="0" err="1"/>
              <a:t>Blazor</a:t>
            </a:r>
            <a:endParaRPr lang="en-US" dirty="0"/>
          </a:p>
        </p:txBody>
      </p:sp>
      <p:sp>
        <p:nvSpPr>
          <p:cNvPr id="3" name="Text Placeholder 2"/>
          <p:cNvSpPr>
            <a:spLocks noGrp="1"/>
          </p:cNvSpPr>
          <p:nvPr>
            <p:ph type="body" idx="1"/>
          </p:nvPr>
        </p:nvSpPr>
        <p:spPr/>
        <p:txBody>
          <a:bodyPr/>
          <a:lstStyle/>
          <a:p>
            <a:r>
              <a:rPr lang="en-US" dirty="0"/>
              <a:t>Blazing the Web – Building Web Applications in C#</a:t>
            </a:r>
          </a:p>
        </p:txBody>
      </p:sp>
    </p:spTree>
    <p:extLst>
      <p:ext uri="{BB962C8B-B14F-4D97-AF65-F5344CB8AC3E}">
        <p14:creationId xmlns:p14="http://schemas.microsoft.com/office/powerpoint/2010/main" val="4004713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Final Thoughts</a:t>
            </a:r>
          </a:p>
        </p:txBody>
      </p:sp>
      <p:pic>
        <p:nvPicPr>
          <p:cNvPr id="8" name="Picture 7">
            <a:extLst>
              <a:ext uri="{FF2B5EF4-FFF2-40B4-BE49-F238E27FC236}">
                <a16:creationId xmlns:a16="http://schemas.microsoft.com/office/drawing/2014/main" id="{AD1D9170-58C2-41C6-ABD7-6F300FD7B1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6211" y="1102474"/>
            <a:ext cx="6979578" cy="4653051"/>
          </a:xfrm>
          <a:prstGeom prst="rect">
            <a:avLst/>
          </a:prstGeom>
        </p:spPr>
      </p:pic>
      <p:sp>
        <p:nvSpPr>
          <p:cNvPr id="9" name="Rectangle 8">
            <a:extLst>
              <a:ext uri="{FF2B5EF4-FFF2-40B4-BE49-F238E27FC236}">
                <a16:creationId xmlns:a16="http://schemas.microsoft.com/office/drawing/2014/main" id="{483102EE-5794-41EC-9E7F-F4B9BC994C52}"/>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https://formula1.files.wordpress.com/2016/05/season2016_race5_wallpapers_09.jpg</a:t>
            </a:r>
          </a:p>
        </p:txBody>
      </p:sp>
    </p:spTree>
    <p:extLst>
      <p:ext uri="{BB962C8B-B14F-4D97-AF65-F5344CB8AC3E}">
        <p14:creationId xmlns:p14="http://schemas.microsoft.com/office/powerpoint/2010/main" val="2905736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Final Thoughts</a:t>
            </a:r>
          </a:p>
        </p:txBody>
      </p:sp>
      <p:sp>
        <p:nvSpPr>
          <p:cNvPr id="9" name="Rectangle 8">
            <a:extLst>
              <a:ext uri="{FF2B5EF4-FFF2-40B4-BE49-F238E27FC236}">
                <a16:creationId xmlns:a16="http://schemas.microsoft.com/office/drawing/2014/main" id="{483102EE-5794-41EC-9E7F-F4B9BC994C52}"/>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http://thebridge-can.com/wp-content/uploads/2014/09/Braveheart-Freedom-Slide.jpg</a:t>
            </a:r>
          </a:p>
        </p:txBody>
      </p:sp>
      <p:pic>
        <p:nvPicPr>
          <p:cNvPr id="5" name="Picture 4">
            <a:extLst>
              <a:ext uri="{FF2B5EF4-FFF2-40B4-BE49-F238E27FC236}">
                <a16:creationId xmlns:a16="http://schemas.microsoft.com/office/drawing/2014/main" id="{6F38E52A-7A94-4F0C-B333-87595504C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244" y="1119933"/>
            <a:ext cx="6157511" cy="4618134"/>
          </a:xfrm>
          <a:prstGeom prst="rect">
            <a:avLst/>
          </a:prstGeom>
        </p:spPr>
      </p:pic>
    </p:spTree>
    <p:extLst>
      <p:ext uri="{BB962C8B-B14F-4D97-AF65-F5344CB8AC3E}">
        <p14:creationId xmlns:p14="http://schemas.microsoft.com/office/powerpoint/2010/main" val="2062403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Final Thoughts</a:t>
            </a:r>
          </a:p>
        </p:txBody>
      </p:sp>
      <p:pic>
        <p:nvPicPr>
          <p:cNvPr id="6" name="Picture 5">
            <a:extLst>
              <a:ext uri="{FF2B5EF4-FFF2-40B4-BE49-F238E27FC236}">
                <a16:creationId xmlns:a16="http://schemas.microsoft.com/office/drawing/2014/main" id="{8C66EB90-8CB7-4180-BDA5-3290A2280A07}"/>
              </a:ext>
            </a:extLst>
          </p:cNvPr>
          <p:cNvPicPr>
            <a:picLocks noChangeAspect="1"/>
          </p:cNvPicPr>
          <p:nvPr/>
        </p:nvPicPr>
        <p:blipFill>
          <a:blip r:embed="rId3"/>
          <a:stretch>
            <a:fillRect/>
          </a:stretch>
        </p:blipFill>
        <p:spPr>
          <a:xfrm>
            <a:off x="347011" y="1448655"/>
            <a:ext cx="9121804" cy="4222679"/>
          </a:xfrm>
          <a:prstGeom prst="rect">
            <a:avLst/>
          </a:prstGeom>
        </p:spPr>
      </p:pic>
      <p:pic>
        <p:nvPicPr>
          <p:cNvPr id="7" name="Picture 6">
            <a:extLst>
              <a:ext uri="{FF2B5EF4-FFF2-40B4-BE49-F238E27FC236}">
                <a16:creationId xmlns:a16="http://schemas.microsoft.com/office/drawing/2014/main" id="{215F09A2-2F9B-440A-AF4B-DF8C8C2BBD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8473" y="2651323"/>
            <a:ext cx="1969640" cy="1756956"/>
          </a:xfrm>
          <a:prstGeom prst="rect">
            <a:avLst/>
          </a:prstGeom>
          <a:ln>
            <a:solidFill>
              <a:schemeClr val="accent1"/>
            </a:solidFill>
          </a:ln>
        </p:spPr>
      </p:pic>
      <p:cxnSp>
        <p:nvCxnSpPr>
          <p:cNvPr id="8" name="Straight Arrow Connector 7">
            <a:extLst>
              <a:ext uri="{FF2B5EF4-FFF2-40B4-BE49-F238E27FC236}">
                <a16:creationId xmlns:a16="http://schemas.microsoft.com/office/drawing/2014/main" id="{39C2EA1A-CCC9-4ABF-BA73-BC3A1527AAFE}"/>
              </a:ext>
            </a:extLst>
          </p:cNvPr>
          <p:cNvCxnSpPr>
            <a:cxnSpLocks/>
          </p:cNvCxnSpPr>
          <p:nvPr/>
        </p:nvCxnSpPr>
        <p:spPr>
          <a:xfrm>
            <a:off x="7685070" y="2260315"/>
            <a:ext cx="2260314" cy="13459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76EE7C9-6848-486B-A4FD-139B0E3716CD}"/>
              </a:ext>
            </a:extLst>
          </p:cNvPr>
          <p:cNvGrpSpPr/>
          <p:nvPr/>
        </p:nvGrpSpPr>
        <p:grpSpPr>
          <a:xfrm>
            <a:off x="10021657" y="1916832"/>
            <a:ext cx="1827268" cy="3330848"/>
            <a:chOff x="9474667" y="1431042"/>
            <a:chExt cx="2400635" cy="4347405"/>
          </a:xfrm>
        </p:grpSpPr>
        <p:pic>
          <p:nvPicPr>
            <p:cNvPr id="11" name="Picture 10">
              <a:extLst>
                <a:ext uri="{FF2B5EF4-FFF2-40B4-BE49-F238E27FC236}">
                  <a16:creationId xmlns:a16="http://schemas.microsoft.com/office/drawing/2014/main" id="{E00ABC12-A71E-4B10-B40E-2CA9DAA729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3399" y="1431042"/>
              <a:ext cx="1763172" cy="1763172"/>
            </a:xfrm>
            <a:prstGeom prst="rect">
              <a:avLst/>
            </a:prstGeom>
          </p:spPr>
        </p:pic>
        <p:pic>
          <p:nvPicPr>
            <p:cNvPr id="12" name="Picture 11">
              <a:extLst>
                <a:ext uri="{FF2B5EF4-FFF2-40B4-BE49-F238E27FC236}">
                  <a16:creationId xmlns:a16="http://schemas.microsoft.com/office/drawing/2014/main" id="{2CF1BD67-61D3-4FAA-A036-835A68279195}"/>
                </a:ext>
              </a:extLst>
            </p:cNvPr>
            <p:cNvPicPr>
              <a:picLocks noChangeAspect="1"/>
            </p:cNvPicPr>
            <p:nvPr/>
          </p:nvPicPr>
          <p:blipFill>
            <a:blip r:embed="rId6"/>
            <a:stretch>
              <a:fillRect/>
            </a:stretch>
          </p:blipFill>
          <p:spPr>
            <a:xfrm>
              <a:off x="9474667" y="3558812"/>
              <a:ext cx="2400635" cy="2219635"/>
            </a:xfrm>
            <a:prstGeom prst="rect">
              <a:avLst/>
            </a:prstGeom>
          </p:spPr>
        </p:pic>
      </p:grpSp>
    </p:spTree>
    <p:extLst>
      <p:ext uri="{BB962C8B-B14F-4D97-AF65-F5344CB8AC3E}">
        <p14:creationId xmlns:p14="http://schemas.microsoft.com/office/powerpoint/2010/main" val="359827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Final Thoughts</a:t>
            </a:r>
          </a:p>
        </p:txBody>
      </p:sp>
      <p:grpSp>
        <p:nvGrpSpPr>
          <p:cNvPr id="9" name="Group 8">
            <a:extLst>
              <a:ext uri="{FF2B5EF4-FFF2-40B4-BE49-F238E27FC236}">
                <a16:creationId xmlns:a16="http://schemas.microsoft.com/office/drawing/2014/main" id="{24A39BC8-087F-4C2E-857D-5889C875FCF1}"/>
              </a:ext>
            </a:extLst>
          </p:cNvPr>
          <p:cNvGrpSpPr/>
          <p:nvPr/>
        </p:nvGrpSpPr>
        <p:grpSpPr>
          <a:xfrm>
            <a:off x="457807" y="1267494"/>
            <a:ext cx="6331905" cy="4215166"/>
            <a:chOff x="91859" y="820776"/>
            <a:chExt cx="7134860" cy="4915511"/>
          </a:xfrm>
        </p:grpSpPr>
        <p:pic>
          <p:nvPicPr>
            <p:cNvPr id="13" name="Picture 12">
              <a:extLst>
                <a:ext uri="{FF2B5EF4-FFF2-40B4-BE49-F238E27FC236}">
                  <a16:creationId xmlns:a16="http://schemas.microsoft.com/office/drawing/2014/main" id="{FFFFBA72-457B-4870-B1F3-EFC85A9B4B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59" y="909985"/>
              <a:ext cx="2489200" cy="2489200"/>
            </a:xfrm>
            <a:prstGeom prst="rect">
              <a:avLst/>
            </a:prstGeom>
            <a:ln>
              <a:noFill/>
            </a:ln>
          </p:spPr>
        </p:pic>
        <p:pic>
          <p:nvPicPr>
            <p:cNvPr id="14" name="Picture 13">
              <a:extLst>
                <a:ext uri="{FF2B5EF4-FFF2-40B4-BE49-F238E27FC236}">
                  <a16:creationId xmlns:a16="http://schemas.microsoft.com/office/drawing/2014/main" id="{59C01DE3-12F8-465C-AD3E-A31517CE9C77}"/>
                </a:ext>
              </a:extLst>
            </p:cNvPr>
            <p:cNvPicPr>
              <a:picLocks noChangeAspect="1"/>
            </p:cNvPicPr>
            <p:nvPr/>
          </p:nvPicPr>
          <p:blipFill>
            <a:blip r:embed="rId4"/>
            <a:stretch>
              <a:fillRect/>
            </a:stretch>
          </p:blipFill>
          <p:spPr>
            <a:xfrm>
              <a:off x="3045144" y="1535917"/>
              <a:ext cx="1547595" cy="1547595"/>
            </a:xfrm>
            <a:prstGeom prst="rect">
              <a:avLst/>
            </a:prstGeom>
            <a:ln>
              <a:noFill/>
            </a:ln>
          </p:spPr>
        </p:pic>
        <p:pic>
          <p:nvPicPr>
            <p:cNvPr id="15" name="Picture 14">
              <a:extLst>
                <a:ext uri="{FF2B5EF4-FFF2-40B4-BE49-F238E27FC236}">
                  <a16:creationId xmlns:a16="http://schemas.microsoft.com/office/drawing/2014/main" id="{0C5172D5-0306-4210-BE2F-395E840482EF}"/>
                </a:ext>
              </a:extLst>
            </p:cNvPr>
            <p:cNvPicPr>
              <a:picLocks noChangeAspect="1"/>
            </p:cNvPicPr>
            <p:nvPr/>
          </p:nvPicPr>
          <p:blipFill>
            <a:blip r:embed="rId5"/>
            <a:stretch>
              <a:fillRect/>
            </a:stretch>
          </p:blipFill>
          <p:spPr>
            <a:xfrm>
              <a:off x="1334359" y="3473204"/>
              <a:ext cx="1409897" cy="1247949"/>
            </a:xfrm>
            <a:prstGeom prst="rect">
              <a:avLst/>
            </a:prstGeom>
            <a:ln>
              <a:noFill/>
            </a:ln>
          </p:spPr>
        </p:pic>
        <p:pic>
          <p:nvPicPr>
            <p:cNvPr id="16" name="Picture 15">
              <a:extLst>
                <a:ext uri="{FF2B5EF4-FFF2-40B4-BE49-F238E27FC236}">
                  <a16:creationId xmlns:a16="http://schemas.microsoft.com/office/drawing/2014/main" id="{C4BBC437-E1E3-4AE0-9449-2A36D93B8D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9518" y="3906396"/>
              <a:ext cx="1829891" cy="1829891"/>
            </a:xfrm>
            <a:prstGeom prst="rect">
              <a:avLst/>
            </a:prstGeom>
            <a:ln>
              <a:noFill/>
            </a:ln>
          </p:spPr>
        </p:pic>
        <p:pic>
          <p:nvPicPr>
            <p:cNvPr id="17" name="Picture 16">
              <a:extLst>
                <a:ext uri="{FF2B5EF4-FFF2-40B4-BE49-F238E27FC236}">
                  <a16:creationId xmlns:a16="http://schemas.microsoft.com/office/drawing/2014/main" id="{58AC51F0-D853-47A5-A2D8-005812FC8B4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2739" y="3282421"/>
              <a:ext cx="1927860" cy="1927860"/>
            </a:xfrm>
            <a:prstGeom prst="rect">
              <a:avLst/>
            </a:prstGeom>
            <a:ln>
              <a:noFill/>
            </a:ln>
          </p:spPr>
        </p:pic>
        <p:pic>
          <p:nvPicPr>
            <p:cNvPr id="18" name="Picture 17">
              <a:extLst>
                <a:ext uri="{FF2B5EF4-FFF2-40B4-BE49-F238E27FC236}">
                  <a16:creationId xmlns:a16="http://schemas.microsoft.com/office/drawing/2014/main" id="{4315611A-EAD9-4901-8901-B916F616310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3099" y="820776"/>
              <a:ext cx="2293620" cy="2293620"/>
            </a:xfrm>
            <a:prstGeom prst="rect">
              <a:avLst/>
            </a:prstGeom>
            <a:ln>
              <a:noFill/>
            </a:ln>
          </p:spPr>
        </p:pic>
      </p:grpSp>
      <p:pic>
        <p:nvPicPr>
          <p:cNvPr id="19" name="Picture 18">
            <a:extLst>
              <a:ext uri="{FF2B5EF4-FFF2-40B4-BE49-F238E27FC236}">
                <a16:creationId xmlns:a16="http://schemas.microsoft.com/office/drawing/2014/main" id="{40AD4BFB-3C36-4DEA-80A7-6D4F60030E71}"/>
              </a:ext>
            </a:extLst>
          </p:cNvPr>
          <p:cNvPicPr>
            <a:picLocks noChangeAspect="1"/>
          </p:cNvPicPr>
          <p:nvPr/>
        </p:nvPicPr>
        <p:blipFill>
          <a:blip r:embed="rId9"/>
          <a:stretch>
            <a:fillRect/>
          </a:stretch>
        </p:blipFill>
        <p:spPr>
          <a:xfrm>
            <a:off x="8724163" y="1150706"/>
            <a:ext cx="2745111" cy="2182658"/>
          </a:xfrm>
          <a:prstGeom prst="rect">
            <a:avLst/>
          </a:prstGeom>
        </p:spPr>
      </p:pic>
      <p:pic>
        <p:nvPicPr>
          <p:cNvPr id="20" name="Picture 19">
            <a:extLst>
              <a:ext uri="{FF2B5EF4-FFF2-40B4-BE49-F238E27FC236}">
                <a16:creationId xmlns:a16="http://schemas.microsoft.com/office/drawing/2014/main" id="{78234151-0CFC-4F31-8D53-31AA4A62113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43983" y="3876933"/>
            <a:ext cx="2618256" cy="1605727"/>
          </a:xfrm>
          <a:prstGeom prst="rect">
            <a:avLst/>
          </a:prstGeom>
        </p:spPr>
      </p:pic>
      <p:grpSp>
        <p:nvGrpSpPr>
          <p:cNvPr id="21" name="Group 20">
            <a:extLst>
              <a:ext uri="{FF2B5EF4-FFF2-40B4-BE49-F238E27FC236}">
                <a16:creationId xmlns:a16="http://schemas.microsoft.com/office/drawing/2014/main" id="{CA6A971D-8190-4925-81AF-4E06D1960942}"/>
              </a:ext>
            </a:extLst>
          </p:cNvPr>
          <p:cNvGrpSpPr/>
          <p:nvPr/>
        </p:nvGrpSpPr>
        <p:grpSpPr>
          <a:xfrm>
            <a:off x="6656926" y="3051425"/>
            <a:ext cx="1710899" cy="969491"/>
            <a:chOff x="5465124" y="2607789"/>
            <a:chExt cx="1051246" cy="645839"/>
          </a:xfrm>
        </p:grpSpPr>
        <p:sp>
          <p:nvSpPr>
            <p:cNvPr id="22" name="Right Arrow 21">
              <a:extLst>
                <a:ext uri="{FF2B5EF4-FFF2-40B4-BE49-F238E27FC236}">
                  <a16:creationId xmlns:a16="http://schemas.microsoft.com/office/drawing/2014/main" id="{960D6B4F-A7BB-4880-A1E1-33967DE949E8}"/>
                </a:ext>
              </a:extLst>
            </p:cNvPr>
            <p:cNvSpPr/>
            <p:nvPr/>
          </p:nvSpPr>
          <p:spPr>
            <a:xfrm>
              <a:off x="5465124" y="2607789"/>
              <a:ext cx="1051246" cy="645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23" name="Picture 22">
              <a:extLst>
                <a:ext uri="{FF2B5EF4-FFF2-40B4-BE49-F238E27FC236}">
                  <a16:creationId xmlns:a16="http://schemas.microsoft.com/office/drawing/2014/main" id="{EFEF062E-3029-49A2-85FA-B19970B104C3}"/>
                </a:ext>
              </a:extLst>
            </p:cNvPr>
            <p:cNvPicPr>
              <a:picLocks noChangeAspect="1"/>
            </p:cNvPicPr>
            <p:nvPr/>
          </p:nvPicPr>
          <p:blipFill>
            <a:blip r:embed="rId11"/>
            <a:stretch>
              <a:fillRect/>
            </a:stretch>
          </p:blipFill>
          <p:spPr>
            <a:xfrm>
              <a:off x="5739611" y="2764031"/>
              <a:ext cx="321618" cy="323150"/>
            </a:xfrm>
            <a:prstGeom prst="rect">
              <a:avLst/>
            </a:prstGeom>
          </p:spPr>
        </p:pic>
      </p:grpSp>
    </p:spTree>
    <p:extLst>
      <p:ext uri="{BB962C8B-B14F-4D97-AF65-F5344CB8AC3E}">
        <p14:creationId xmlns:p14="http://schemas.microsoft.com/office/powerpoint/2010/main" val="795682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Final Thoughts</a:t>
            </a:r>
          </a:p>
        </p:txBody>
      </p:sp>
      <p:sp>
        <p:nvSpPr>
          <p:cNvPr id="9" name="Rectangle 8">
            <a:extLst>
              <a:ext uri="{FF2B5EF4-FFF2-40B4-BE49-F238E27FC236}">
                <a16:creationId xmlns:a16="http://schemas.microsoft.com/office/drawing/2014/main" id="{483102EE-5794-41EC-9E7F-F4B9BC994C52}"/>
              </a:ext>
            </a:extLst>
          </p:cNvPr>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http://thebridge-can.com/wp-content/uploads/2014/09/Braveheart-Freedom-Slide.jpg</a:t>
            </a:r>
          </a:p>
        </p:txBody>
      </p:sp>
      <p:sp>
        <p:nvSpPr>
          <p:cNvPr id="6" name="Content Placeholder 2">
            <a:extLst>
              <a:ext uri="{FF2B5EF4-FFF2-40B4-BE49-F238E27FC236}">
                <a16:creationId xmlns:a16="http://schemas.microsoft.com/office/drawing/2014/main" id="{3B7ACE03-A7D8-4EA1-A0A5-EBEA2D356142}"/>
              </a:ext>
            </a:extLst>
          </p:cNvPr>
          <p:cNvSpPr>
            <a:spLocks noGrp="1"/>
          </p:cNvSpPr>
          <p:nvPr>
            <p:ph idx="1"/>
          </p:nvPr>
        </p:nvSpPr>
        <p:spPr>
          <a:xfrm>
            <a:off x="457200" y="1200150"/>
            <a:ext cx="11354586" cy="4738313"/>
          </a:xfrm>
        </p:spPr>
        <p:txBody>
          <a:bodyPr/>
          <a:lstStyle/>
          <a:p>
            <a:r>
              <a:rPr lang="en-US" sz="4000" dirty="0" err="1"/>
              <a:t>WebAssembly</a:t>
            </a:r>
            <a:r>
              <a:rPr lang="en-US" sz="4000" dirty="0"/>
              <a:t> for .NET - https://github.com/RyanLamansky/dotnet-webassembly</a:t>
            </a:r>
          </a:p>
          <a:p>
            <a:r>
              <a:rPr lang="en-US" sz="4000" dirty="0"/>
              <a:t>wasm2cil - https://github.com/ericsink/wasm2cil/</a:t>
            </a:r>
          </a:p>
        </p:txBody>
      </p:sp>
    </p:spTree>
    <p:extLst>
      <p:ext uri="{BB962C8B-B14F-4D97-AF65-F5344CB8AC3E}">
        <p14:creationId xmlns:p14="http://schemas.microsoft.com/office/powerpoint/2010/main" val="1778355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Using WASM in .NET</a:t>
            </a:r>
          </a:p>
        </p:txBody>
      </p:sp>
      <p:sp>
        <p:nvSpPr>
          <p:cNvPr id="3" name="Text Placeholder 2"/>
          <p:cNvSpPr>
            <a:spLocks noGrp="1"/>
          </p:cNvSpPr>
          <p:nvPr>
            <p:ph type="body" idx="1"/>
          </p:nvPr>
        </p:nvSpPr>
        <p:spPr/>
        <p:txBody>
          <a:bodyPr/>
          <a:lstStyle/>
          <a:p>
            <a:r>
              <a:rPr lang="en-US" dirty="0"/>
              <a:t>Blazing the Web – Building Web Applications in C#</a:t>
            </a:r>
          </a:p>
        </p:txBody>
      </p:sp>
    </p:spTree>
    <p:extLst>
      <p:ext uri="{BB962C8B-B14F-4D97-AF65-F5344CB8AC3E}">
        <p14:creationId xmlns:p14="http://schemas.microsoft.com/office/powerpoint/2010/main" val="3937014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pic>
        <p:nvPicPr>
          <p:cNvPr id="8" name="Picture 2">
            <a:extLst>
              <a:ext uri="{FF2B5EF4-FFF2-40B4-BE49-F238E27FC236}">
                <a16:creationId xmlns:a16="http://schemas.microsoft.com/office/drawing/2014/main" id="{768E09AB-F740-4B57-888F-C588ECA0D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1020" y="2993942"/>
            <a:ext cx="2465926" cy="17076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21FF361-BD44-48FE-8327-C1E224680F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5160" y="1185095"/>
            <a:ext cx="2148860" cy="2148860"/>
          </a:xfrm>
          <a:prstGeom prst="rect">
            <a:avLst/>
          </a:prstGeom>
        </p:spPr>
      </p:pic>
      <p:pic>
        <p:nvPicPr>
          <p:cNvPr id="10" name="Picture 9">
            <a:extLst>
              <a:ext uri="{FF2B5EF4-FFF2-40B4-BE49-F238E27FC236}">
                <a16:creationId xmlns:a16="http://schemas.microsoft.com/office/drawing/2014/main" id="{6CFEF540-83C8-4920-A4EB-8A7872C85AC4}"/>
              </a:ext>
            </a:extLst>
          </p:cNvPr>
          <p:cNvPicPr>
            <a:picLocks noChangeAspect="1"/>
          </p:cNvPicPr>
          <p:nvPr/>
        </p:nvPicPr>
        <p:blipFill>
          <a:blip r:embed="rId5"/>
          <a:stretch>
            <a:fillRect/>
          </a:stretch>
        </p:blipFill>
        <p:spPr>
          <a:xfrm>
            <a:off x="2702534" y="3700475"/>
            <a:ext cx="1605218" cy="1565960"/>
          </a:xfrm>
          <a:prstGeom prst="rect">
            <a:avLst/>
          </a:prstGeom>
        </p:spPr>
      </p:pic>
      <p:pic>
        <p:nvPicPr>
          <p:cNvPr id="11" name="Picture 10" descr="A close up of a logo&#10;&#10;Description automatically generated">
            <a:extLst>
              <a:ext uri="{FF2B5EF4-FFF2-40B4-BE49-F238E27FC236}">
                <a16:creationId xmlns:a16="http://schemas.microsoft.com/office/drawing/2014/main" id="{E1774A88-2EE9-431B-8A4B-EBBE7C7801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42857" y="1429823"/>
            <a:ext cx="1707654" cy="1707654"/>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DB910B99-8072-4577-9623-681BD9534A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95744" y="1373044"/>
            <a:ext cx="2248047" cy="1088898"/>
          </a:xfrm>
          <a:prstGeom prst="rect">
            <a:avLst/>
          </a:prstGeom>
        </p:spPr>
      </p:pic>
      <p:pic>
        <p:nvPicPr>
          <p:cNvPr id="13" name="Picture 12">
            <a:extLst>
              <a:ext uri="{FF2B5EF4-FFF2-40B4-BE49-F238E27FC236}">
                <a16:creationId xmlns:a16="http://schemas.microsoft.com/office/drawing/2014/main" id="{2A09C8EE-6E71-451C-9D7C-F8F4AFE807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2053" y="3939369"/>
            <a:ext cx="1543236" cy="1543236"/>
          </a:xfrm>
          <a:prstGeom prst="rect">
            <a:avLst/>
          </a:prstGeom>
        </p:spPr>
      </p:pic>
      <p:sp>
        <p:nvSpPr>
          <p:cNvPr id="14" name="Arrow: Right 13">
            <a:extLst>
              <a:ext uri="{FF2B5EF4-FFF2-40B4-BE49-F238E27FC236}">
                <a16:creationId xmlns:a16="http://schemas.microsoft.com/office/drawing/2014/main" id="{630F79E3-877A-4E64-B4F9-1BAED2060B79}"/>
              </a:ext>
            </a:extLst>
          </p:cNvPr>
          <p:cNvSpPr/>
          <p:nvPr/>
        </p:nvSpPr>
        <p:spPr>
          <a:xfrm>
            <a:off x="7425736" y="1737473"/>
            <a:ext cx="460785" cy="360040"/>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CBF5CD93-EC4C-486B-9553-CE42AD6DB784}"/>
              </a:ext>
            </a:extLst>
          </p:cNvPr>
          <p:cNvSpPr/>
          <p:nvPr/>
        </p:nvSpPr>
        <p:spPr>
          <a:xfrm rot="2168883">
            <a:off x="6996412" y="2982215"/>
            <a:ext cx="460785" cy="360040"/>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6F224F58-6CC6-471A-B476-6AFF14766278}"/>
              </a:ext>
            </a:extLst>
          </p:cNvPr>
          <p:cNvSpPr/>
          <p:nvPr/>
        </p:nvSpPr>
        <p:spPr>
          <a:xfrm rot="10800000">
            <a:off x="4249374" y="2126035"/>
            <a:ext cx="460785" cy="360040"/>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55408795-B78B-403F-A05E-DC9C96D7C287}"/>
              </a:ext>
            </a:extLst>
          </p:cNvPr>
          <p:cNvSpPr/>
          <p:nvPr/>
        </p:nvSpPr>
        <p:spPr>
          <a:xfrm rot="8107594">
            <a:off x="4557380" y="3182266"/>
            <a:ext cx="460785" cy="360040"/>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A7CF26B0-7275-4D53-9038-EB38C703AD65}"/>
              </a:ext>
            </a:extLst>
          </p:cNvPr>
          <p:cNvSpPr/>
          <p:nvPr/>
        </p:nvSpPr>
        <p:spPr>
          <a:xfrm rot="4924565">
            <a:off x="5828032" y="3396790"/>
            <a:ext cx="460785" cy="360040"/>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6798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pic>
        <p:nvPicPr>
          <p:cNvPr id="24" name="Picture 23">
            <a:extLst>
              <a:ext uri="{FF2B5EF4-FFF2-40B4-BE49-F238E27FC236}">
                <a16:creationId xmlns:a16="http://schemas.microsoft.com/office/drawing/2014/main" id="{8219741A-E8C9-44C6-976E-F1DBE56C2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176" y="2128131"/>
            <a:ext cx="2375580" cy="3563370"/>
          </a:xfrm>
          <a:prstGeom prst="rect">
            <a:avLst/>
          </a:prstGeom>
        </p:spPr>
      </p:pic>
      <p:pic>
        <p:nvPicPr>
          <p:cNvPr id="25" name="Picture 24">
            <a:extLst>
              <a:ext uri="{FF2B5EF4-FFF2-40B4-BE49-F238E27FC236}">
                <a16:creationId xmlns:a16="http://schemas.microsoft.com/office/drawing/2014/main" id="{CB6963A3-143E-4586-A513-D35F39BA83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9528" y="2156108"/>
            <a:ext cx="2366765" cy="3539086"/>
          </a:xfrm>
          <a:prstGeom prst="rect">
            <a:avLst/>
          </a:prstGeom>
        </p:spPr>
      </p:pic>
      <p:pic>
        <p:nvPicPr>
          <p:cNvPr id="26" name="Picture 25">
            <a:extLst>
              <a:ext uri="{FF2B5EF4-FFF2-40B4-BE49-F238E27FC236}">
                <a16:creationId xmlns:a16="http://schemas.microsoft.com/office/drawing/2014/main" id="{47ACD0ED-B205-49E5-A1DE-CB828D604F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4632" y="2167133"/>
            <a:ext cx="2833643" cy="3536385"/>
          </a:xfrm>
          <a:prstGeom prst="rect">
            <a:avLst/>
          </a:prstGeom>
        </p:spPr>
      </p:pic>
      <p:pic>
        <p:nvPicPr>
          <p:cNvPr id="27" name="Picture 26">
            <a:extLst>
              <a:ext uri="{FF2B5EF4-FFF2-40B4-BE49-F238E27FC236}">
                <a16:creationId xmlns:a16="http://schemas.microsoft.com/office/drawing/2014/main" id="{6645F73E-01FF-40CD-B08D-CBC4F2CEB2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3052" y="2275965"/>
            <a:ext cx="3828948" cy="3109106"/>
          </a:xfrm>
          <a:prstGeom prst="rect">
            <a:avLst/>
          </a:prstGeom>
        </p:spPr>
      </p:pic>
      <p:pic>
        <p:nvPicPr>
          <p:cNvPr id="28" name="Picture 27">
            <a:extLst>
              <a:ext uri="{FF2B5EF4-FFF2-40B4-BE49-F238E27FC236}">
                <a16:creationId xmlns:a16="http://schemas.microsoft.com/office/drawing/2014/main" id="{0E6C1553-47DE-481E-8B35-19578BFABF0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0212" y="875849"/>
            <a:ext cx="1171575" cy="1171575"/>
          </a:xfrm>
          <a:prstGeom prst="rect">
            <a:avLst/>
          </a:prstGeom>
        </p:spPr>
      </p:pic>
    </p:spTree>
    <p:extLst>
      <p:ext uri="{BB962C8B-B14F-4D97-AF65-F5344CB8AC3E}">
        <p14:creationId xmlns:p14="http://schemas.microsoft.com/office/powerpoint/2010/main" val="392095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Blazing the Web - Building Web Applications in C#</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Box 4"/>
          <p:cNvSpPr txBox="1"/>
          <p:nvPr/>
        </p:nvSpPr>
        <p:spPr>
          <a:xfrm>
            <a:off x="2383705" y="3637066"/>
            <a:ext cx="6282776" cy="2521226"/>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https://github.com/JasonBock/BlazingTheWeb</a:t>
            </a:r>
          </a:p>
          <a:p>
            <a:pPr marL="285750" indent="-285750">
              <a:buFont typeface="Arial" panose="020B0604020202020204" pitchFamily="34" charset="0"/>
              <a:buChar char="•"/>
            </a:pPr>
            <a:r>
              <a:rPr lang="en-US" dirty="0"/>
              <a:t>https://github.com/JasonBock/Presentations </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2438853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History</a:t>
            </a:r>
          </a:p>
          <a:p>
            <a:r>
              <a:rPr lang="en-US" dirty="0" err="1"/>
              <a:t>WebAssembly</a:t>
            </a:r>
            <a:endParaRPr lang="en-US" dirty="0"/>
          </a:p>
          <a:p>
            <a:r>
              <a:rPr lang="en-US" dirty="0" err="1"/>
              <a:t>Blazor</a:t>
            </a:r>
            <a:endParaRPr lang="en-US" dirty="0"/>
          </a:p>
          <a:p>
            <a:r>
              <a:rPr lang="en-US" dirty="0"/>
              <a:t>Final Thoughts</a:t>
            </a:r>
          </a:p>
          <a:p>
            <a:r>
              <a:rPr lang="en-US" dirty="0"/>
              <a:t>Conclusion</a:t>
            </a:r>
          </a:p>
        </p:txBody>
      </p:sp>
      <p:sp>
        <p:nvSpPr>
          <p:cNvPr id="3" name="Title 2"/>
          <p:cNvSpPr>
            <a:spLocks noGrp="1"/>
          </p:cNvSpPr>
          <p:nvPr>
            <p:ph type="title"/>
          </p:nvPr>
        </p:nvSpPr>
        <p:spPr/>
        <p:txBody>
          <a:bodyPr/>
          <a:lstStyle/>
          <a:p>
            <a:r>
              <a:rPr lang="en-US" dirty="0"/>
              <a:t>Overview	</a:t>
            </a:r>
          </a:p>
        </p:txBody>
      </p:sp>
      <p:sp>
        <p:nvSpPr>
          <p:cNvPr id="4" name="Content Placeholder 1"/>
          <p:cNvSpPr txBox="1">
            <a:spLocks/>
          </p:cNvSpPr>
          <p:nvPr/>
        </p:nvSpPr>
        <p:spPr>
          <a:xfrm>
            <a:off x="4039437" y="3027681"/>
            <a:ext cx="8024097" cy="2704438"/>
          </a:xfrm>
          <a:prstGeom prst="rect">
            <a:avLst/>
          </a:prstGeom>
        </p:spPr>
        <p:txBody>
          <a:bodyPr vert="horz" lIns="91440" tIns="45720" rIns="91440" bIns="45720" rtlCol="0" anchor="ctr" anchorCtr="0">
            <a:no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000" dirty="0">
                <a:latin typeface="+mn-lt"/>
              </a:rPr>
              <a:t>Remember…</a:t>
            </a:r>
          </a:p>
          <a:p>
            <a:pPr marL="68580" indent="0" algn="ctr">
              <a:buNone/>
            </a:pPr>
            <a:r>
              <a:rPr lang="en-US" sz="2000" dirty="0">
                <a:latin typeface="+mn-lt"/>
              </a:rPr>
              <a:t>https://github.com/JasonBock/BlazingTheWeb</a:t>
            </a:r>
          </a:p>
          <a:p>
            <a:pPr marL="68580" indent="0" algn="ctr">
              <a:buNone/>
            </a:pPr>
            <a:endParaRPr lang="en-US" sz="2000" dirty="0">
              <a:latin typeface="+mn-lt"/>
            </a:endParaRPr>
          </a:p>
          <a:p>
            <a:pPr marL="68580" indent="0" algn="ctr">
              <a:buNone/>
            </a:pPr>
            <a:r>
              <a:rPr lang="en-US" sz="2000" dirty="0">
                <a:latin typeface="+mn-lt"/>
              </a:rPr>
              <a:t>https://github.com/JasonBock/Presentations</a:t>
            </a:r>
          </a:p>
        </p:txBody>
      </p:sp>
    </p:spTree>
    <p:extLst>
      <p:ext uri="{BB962C8B-B14F-4D97-AF65-F5344CB8AC3E}">
        <p14:creationId xmlns:p14="http://schemas.microsoft.com/office/powerpoint/2010/main" val="1849878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a:t>
            </a:r>
          </a:p>
        </p:txBody>
      </p:sp>
      <p:sp>
        <p:nvSpPr>
          <p:cNvPr id="7" name="Rectangle 6"/>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http://foodnetwork.sndimg.com/content/dam/images/food/fullset/2008/3/5/0/NY0100_BBQ-Spaghetti.jpg#Spaghetti%20811x608</a:t>
            </a:r>
          </a:p>
        </p:txBody>
      </p:sp>
      <p:pic>
        <p:nvPicPr>
          <p:cNvPr id="6" name="Picture 5">
            <a:extLst>
              <a:ext uri="{FF2B5EF4-FFF2-40B4-BE49-F238E27FC236}">
                <a16:creationId xmlns:a16="http://schemas.microsoft.com/office/drawing/2014/main" id="{FA96DA42-2857-4447-8A10-181D04283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568" y="1072395"/>
            <a:ext cx="6286863" cy="4713209"/>
          </a:xfrm>
          <a:prstGeom prst="rect">
            <a:avLst/>
          </a:prstGeom>
        </p:spPr>
      </p:pic>
    </p:spTree>
    <p:extLst>
      <p:ext uri="{BB962C8B-B14F-4D97-AF65-F5344CB8AC3E}">
        <p14:creationId xmlns:p14="http://schemas.microsoft.com/office/powerpoint/2010/main" val="2472261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567E95BF-3056-422A-ABB5-C48314065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702" y="3975040"/>
            <a:ext cx="3743325" cy="914400"/>
          </a:xfrm>
          <a:prstGeom prst="rect">
            <a:avLst/>
          </a:prstGeom>
        </p:spPr>
      </p:pic>
      <p:pic>
        <p:nvPicPr>
          <p:cNvPr id="8" name="Picture 7">
            <a:extLst>
              <a:ext uri="{FF2B5EF4-FFF2-40B4-BE49-F238E27FC236}">
                <a16:creationId xmlns:a16="http://schemas.microsoft.com/office/drawing/2014/main" id="{1F8063CB-D6FA-4162-9937-7DB60BA21F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511" y="1995541"/>
            <a:ext cx="3810000" cy="1085850"/>
          </a:xfrm>
          <a:prstGeom prst="rect">
            <a:avLst/>
          </a:prstGeom>
        </p:spPr>
      </p:pic>
      <p:pic>
        <p:nvPicPr>
          <p:cNvPr id="9" name="Picture 8">
            <a:extLst>
              <a:ext uri="{FF2B5EF4-FFF2-40B4-BE49-F238E27FC236}">
                <a16:creationId xmlns:a16="http://schemas.microsoft.com/office/drawing/2014/main" id="{6144D917-42B9-4CEE-B62D-E9E5202EB698}"/>
              </a:ext>
            </a:extLst>
          </p:cNvPr>
          <p:cNvPicPr>
            <a:picLocks noChangeAspect="1"/>
          </p:cNvPicPr>
          <p:nvPr/>
        </p:nvPicPr>
        <p:blipFill>
          <a:blip r:embed="rId5"/>
          <a:stretch>
            <a:fillRect/>
          </a:stretch>
        </p:blipFill>
        <p:spPr>
          <a:xfrm>
            <a:off x="8334911" y="1462141"/>
            <a:ext cx="2057400" cy="2057400"/>
          </a:xfrm>
          <a:prstGeom prst="rect">
            <a:avLst/>
          </a:prstGeom>
        </p:spPr>
      </p:pic>
      <p:pic>
        <p:nvPicPr>
          <p:cNvPr id="10" name="Picture 9">
            <a:extLst>
              <a:ext uri="{FF2B5EF4-FFF2-40B4-BE49-F238E27FC236}">
                <a16:creationId xmlns:a16="http://schemas.microsoft.com/office/drawing/2014/main" id="{E47B6BA9-9AD6-43AA-A01B-C1A7095B2545}"/>
              </a:ext>
            </a:extLst>
          </p:cNvPr>
          <p:cNvPicPr>
            <a:picLocks noChangeAspect="1"/>
          </p:cNvPicPr>
          <p:nvPr/>
        </p:nvPicPr>
        <p:blipFill>
          <a:blip r:embed="rId6"/>
          <a:stretch>
            <a:fillRect/>
          </a:stretch>
        </p:blipFill>
        <p:spPr>
          <a:xfrm>
            <a:off x="6125827" y="3081391"/>
            <a:ext cx="1952743" cy="1124907"/>
          </a:xfrm>
          <a:prstGeom prst="rect">
            <a:avLst/>
          </a:prstGeom>
        </p:spPr>
      </p:pic>
      <p:pic>
        <p:nvPicPr>
          <p:cNvPr id="11" name="Picture 10">
            <a:extLst>
              <a:ext uri="{FF2B5EF4-FFF2-40B4-BE49-F238E27FC236}">
                <a16:creationId xmlns:a16="http://schemas.microsoft.com/office/drawing/2014/main" id="{E20E72A4-7332-44AB-984B-9F5D2F218C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3011" y="3555940"/>
            <a:ext cx="1752600" cy="1752600"/>
          </a:xfrm>
          <a:prstGeom prst="rect">
            <a:avLst/>
          </a:prstGeom>
        </p:spPr>
      </p:pic>
    </p:spTree>
    <p:extLst>
      <p:ext uri="{BB962C8B-B14F-4D97-AF65-F5344CB8AC3E}">
        <p14:creationId xmlns:p14="http://schemas.microsoft.com/office/powerpoint/2010/main" val="2891505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a:t>
            </a:r>
          </a:p>
        </p:txBody>
      </p:sp>
      <p:pic>
        <p:nvPicPr>
          <p:cNvPr id="12" name="Picture 11">
            <a:extLst>
              <a:ext uri="{FF2B5EF4-FFF2-40B4-BE49-F238E27FC236}">
                <a16:creationId xmlns:a16="http://schemas.microsoft.com/office/drawing/2014/main" id="{0E7D0D83-D818-4982-9CF2-2A0D51C8D2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0400" y="2796408"/>
            <a:ext cx="2852237" cy="1749224"/>
          </a:xfrm>
          <a:prstGeom prst="rect">
            <a:avLst/>
          </a:prstGeom>
        </p:spPr>
      </p:pic>
      <p:pic>
        <p:nvPicPr>
          <p:cNvPr id="13" name="Picture 12">
            <a:extLst>
              <a:ext uri="{FF2B5EF4-FFF2-40B4-BE49-F238E27FC236}">
                <a16:creationId xmlns:a16="http://schemas.microsoft.com/office/drawing/2014/main" id="{1692BCC2-39E8-4F62-9B4D-E95BF6298A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3690" y="2899495"/>
            <a:ext cx="4629150" cy="1543050"/>
          </a:xfrm>
          <a:prstGeom prst="rect">
            <a:avLst/>
          </a:prstGeom>
        </p:spPr>
      </p:pic>
    </p:spTree>
    <p:extLst>
      <p:ext uri="{BB962C8B-B14F-4D97-AF65-F5344CB8AC3E}">
        <p14:creationId xmlns:p14="http://schemas.microsoft.com/office/powerpoint/2010/main" val="38912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5CE54078-ACBC-48BD-A33E-AEEE5350D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835" y="2564787"/>
            <a:ext cx="1728428" cy="1728428"/>
          </a:xfrm>
          <a:prstGeom prst="rect">
            <a:avLst/>
          </a:prstGeom>
        </p:spPr>
      </p:pic>
      <p:pic>
        <p:nvPicPr>
          <p:cNvPr id="6" name="Picture 5">
            <a:extLst>
              <a:ext uri="{FF2B5EF4-FFF2-40B4-BE49-F238E27FC236}">
                <a16:creationId xmlns:a16="http://schemas.microsoft.com/office/drawing/2014/main" id="{9D7D2990-D4D6-40F0-9BE3-72CBA9501875}"/>
              </a:ext>
            </a:extLst>
          </p:cNvPr>
          <p:cNvPicPr>
            <a:picLocks noChangeAspect="1"/>
          </p:cNvPicPr>
          <p:nvPr/>
        </p:nvPicPr>
        <p:blipFill>
          <a:blip r:embed="rId4"/>
          <a:stretch>
            <a:fillRect/>
          </a:stretch>
        </p:blipFill>
        <p:spPr>
          <a:xfrm>
            <a:off x="2003282" y="1696396"/>
            <a:ext cx="3461534" cy="1037588"/>
          </a:xfrm>
          <a:prstGeom prst="rect">
            <a:avLst/>
          </a:prstGeom>
        </p:spPr>
      </p:pic>
      <p:pic>
        <p:nvPicPr>
          <p:cNvPr id="7" name="Picture 6">
            <a:extLst>
              <a:ext uri="{FF2B5EF4-FFF2-40B4-BE49-F238E27FC236}">
                <a16:creationId xmlns:a16="http://schemas.microsoft.com/office/drawing/2014/main" id="{E0CE9459-7112-4923-8FB0-55B2B4EE9093}"/>
              </a:ext>
            </a:extLst>
          </p:cNvPr>
          <p:cNvPicPr>
            <a:picLocks noChangeAspect="1"/>
          </p:cNvPicPr>
          <p:nvPr/>
        </p:nvPicPr>
        <p:blipFill>
          <a:blip r:embed="rId5"/>
          <a:stretch>
            <a:fillRect/>
          </a:stretch>
        </p:blipFill>
        <p:spPr>
          <a:xfrm>
            <a:off x="2960251" y="4032389"/>
            <a:ext cx="1547595" cy="1547595"/>
          </a:xfrm>
          <a:prstGeom prst="rect">
            <a:avLst/>
          </a:prstGeom>
          <a:ln>
            <a:noFill/>
          </a:ln>
        </p:spPr>
      </p:pic>
      <p:pic>
        <p:nvPicPr>
          <p:cNvPr id="8" name="Picture 7">
            <a:extLst>
              <a:ext uri="{FF2B5EF4-FFF2-40B4-BE49-F238E27FC236}">
                <a16:creationId xmlns:a16="http://schemas.microsoft.com/office/drawing/2014/main" id="{E29EAA45-C91B-4ECF-9A93-24F31B03FA3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2198" y="2315269"/>
            <a:ext cx="2227462" cy="2227462"/>
          </a:xfrm>
          <a:prstGeom prst="rect">
            <a:avLst/>
          </a:prstGeom>
        </p:spPr>
      </p:pic>
      <p:sp>
        <p:nvSpPr>
          <p:cNvPr id="9" name="Right Arrow 15">
            <a:extLst>
              <a:ext uri="{FF2B5EF4-FFF2-40B4-BE49-F238E27FC236}">
                <a16:creationId xmlns:a16="http://schemas.microsoft.com/office/drawing/2014/main" id="{68E31EF7-D360-414E-8DE1-C1B1325E665B}"/>
              </a:ext>
            </a:extLst>
          </p:cNvPr>
          <p:cNvSpPr/>
          <p:nvPr/>
        </p:nvSpPr>
        <p:spPr>
          <a:xfrm>
            <a:off x="5742817" y="2901462"/>
            <a:ext cx="1879041" cy="1055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39664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History</a:t>
            </a:r>
          </a:p>
        </p:txBody>
      </p:sp>
      <p:sp>
        <p:nvSpPr>
          <p:cNvPr id="10" name="TextBox 3">
            <a:extLst>
              <a:ext uri="{FF2B5EF4-FFF2-40B4-BE49-F238E27FC236}">
                <a16:creationId xmlns:a16="http://schemas.microsoft.com/office/drawing/2014/main" id="{2E73134F-2E63-486B-BD4F-059DE3D2BC5D}"/>
              </a:ext>
            </a:extLst>
          </p:cNvPr>
          <p:cNvSpPr txBox="1"/>
          <p:nvPr/>
        </p:nvSpPr>
        <p:spPr>
          <a:xfrm>
            <a:off x="1056525" y="2847981"/>
            <a:ext cx="10078949" cy="13849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&lt;script type="text/</a:t>
            </a:r>
            <a:r>
              <a:rPr kumimoji="0" lang="en-US"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csharp</a:t>
            </a:r>
            <a:r>
              <a:rPr kumimoji="0" lang="en-US"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src</a:t>
            </a:r>
            <a:r>
              <a:rPr kumimoji="0" lang="en-US"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a:t>
            </a:r>
            <a:r>
              <a:rPr kumimoji="0" lang="en-US"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code.cs</a:t>
            </a:r>
            <a:r>
              <a:rPr kumimoji="0" lang="en-US"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"&gt;&lt;/script&gt;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&lt;script type="text/ruby" </a:t>
            </a:r>
            <a:r>
              <a:rPr kumimoji="0" lang="en-US"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src</a:t>
            </a:r>
            <a:r>
              <a:rPr kumimoji="0" lang="en-US"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a:t>
            </a:r>
            <a:r>
              <a:rPr kumimoji="0" lang="en-US"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code.rb</a:t>
            </a:r>
            <a:r>
              <a:rPr kumimoji="0" lang="en-US"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"&gt;&lt;/script&gt;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&lt;script type="text/python" </a:t>
            </a:r>
            <a:r>
              <a:rPr kumimoji="0" lang="en-US"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src</a:t>
            </a:r>
            <a:r>
              <a:rPr kumimoji="0" lang="en-US"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="code.py"&gt;&lt;/script&gt;</a:t>
            </a:r>
          </a:p>
        </p:txBody>
      </p:sp>
      <p:pic>
        <p:nvPicPr>
          <p:cNvPr id="11" name="Picture 10">
            <a:extLst>
              <a:ext uri="{FF2B5EF4-FFF2-40B4-BE49-F238E27FC236}">
                <a16:creationId xmlns:a16="http://schemas.microsoft.com/office/drawing/2014/main" id="{CCD5ABA0-FD66-418A-9E8E-379C7EBA3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967" y="1287725"/>
            <a:ext cx="5710065" cy="4282549"/>
          </a:xfrm>
          <a:prstGeom prst="rect">
            <a:avLst/>
          </a:prstGeom>
        </p:spPr>
      </p:pic>
    </p:spTree>
    <p:extLst>
      <p:ext uri="{BB962C8B-B14F-4D97-AF65-F5344CB8AC3E}">
        <p14:creationId xmlns:p14="http://schemas.microsoft.com/office/powerpoint/2010/main" val="376008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A3A91F-3324-4EE4-8BF2-C3B78E1D1674}">
  <ds:schemaRefs>
    <ds:schemaRef ds:uri="f0d6b4bb-fd12-4740-8884-687737dcca9a"/>
    <ds:schemaRef ds:uri="http://purl.org/dc/terms/"/>
    <ds:schemaRef ds:uri="http://schemas.microsoft.com/office/2006/documentManagement/types"/>
    <ds:schemaRef ds:uri="http://schemas.openxmlformats.org/package/2006/metadata/core-properties"/>
    <ds:schemaRef ds:uri="http://purl.org/dc/elements/1.1/"/>
    <ds:schemaRef ds:uri="http://www.w3.org/XML/1998/namespace"/>
    <ds:schemaRef ds:uri="http://schemas.microsoft.com/office/infopath/2007/PartnerControl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D18D97D8-3C52-47EE-88EC-CF46155D74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PPT_Master_010418</Template>
  <TotalTime>768</TotalTime>
  <Words>3862</Words>
  <Application>Microsoft Office PowerPoint</Application>
  <PresentationFormat>Widescreen</PresentationFormat>
  <Paragraphs>327</Paragraphs>
  <Slides>39</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Arial Black</vt:lpstr>
      <vt:lpstr>Calibri</vt:lpstr>
      <vt:lpstr>Consolas</vt:lpstr>
      <vt:lpstr>Cordia New</vt:lpstr>
      <vt:lpstr>Franklin Gothic Book</vt:lpstr>
      <vt:lpstr>Franklin Gothic Medium Cond</vt:lpstr>
      <vt:lpstr>Wingdings</vt:lpstr>
      <vt:lpstr>MGNC_PPT_FINAL</vt:lpstr>
      <vt:lpstr>Blazing the Web - Building Web Applications in C#</vt:lpstr>
      <vt:lpstr>Personal Info</vt:lpstr>
      <vt:lpstr>Downloads</vt:lpstr>
      <vt:lpstr>Overview </vt:lpstr>
      <vt:lpstr>History</vt:lpstr>
      <vt:lpstr>History</vt:lpstr>
      <vt:lpstr>History</vt:lpstr>
      <vt:lpstr>History</vt:lpstr>
      <vt:lpstr>History</vt:lpstr>
      <vt:lpstr>History</vt:lpstr>
      <vt:lpstr>History</vt:lpstr>
      <vt:lpstr>History</vt:lpstr>
      <vt:lpstr>History</vt:lpstr>
      <vt:lpstr>WebAssembly</vt:lpstr>
      <vt:lpstr>WebAssembly</vt:lpstr>
      <vt:lpstr>WebAssembly</vt:lpstr>
      <vt:lpstr>WebAssembly</vt:lpstr>
      <vt:lpstr>Demo: Targeting WASM</vt:lpstr>
      <vt:lpstr>WebAssembly</vt:lpstr>
      <vt:lpstr>WebAssembly</vt:lpstr>
      <vt:lpstr>Blazor</vt:lpstr>
      <vt:lpstr>Blazor</vt:lpstr>
      <vt:lpstr>Blazor</vt:lpstr>
      <vt:lpstr>Blazor</vt:lpstr>
      <vt:lpstr>Blazor</vt:lpstr>
      <vt:lpstr>Blazor</vt:lpstr>
      <vt:lpstr>Blazor</vt:lpstr>
      <vt:lpstr>Blazor</vt:lpstr>
      <vt:lpstr>Blazor</vt:lpstr>
      <vt:lpstr>Demo: Targeting Blazor</vt:lpstr>
      <vt:lpstr>Final Thoughts</vt:lpstr>
      <vt:lpstr>Final Thoughts</vt:lpstr>
      <vt:lpstr>Final Thoughts</vt:lpstr>
      <vt:lpstr>Final Thoughts</vt:lpstr>
      <vt:lpstr>Final Thoughts</vt:lpstr>
      <vt:lpstr>Demo: Using WASM in .NET</vt:lpstr>
      <vt:lpstr>Conclusion</vt:lpstr>
      <vt:lpstr>Conclusion</vt:lpstr>
      <vt:lpstr>Blazing the Web - Building Web Applications in 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87</cp:revision>
  <dcterms:created xsi:type="dcterms:W3CDTF">2018-02-12T02:51:15Z</dcterms:created>
  <dcterms:modified xsi:type="dcterms:W3CDTF">2020-05-06T20:48:30Z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